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6"/>
  </p:notesMasterIdLst>
  <p:sldIdLst>
    <p:sldId id="257" r:id="rId2"/>
    <p:sldId id="353" r:id="rId3"/>
    <p:sldId id="354" r:id="rId4"/>
    <p:sldId id="355" r:id="rId5"/>
    <p:sldId id="272" r:id="rId6"/>
    <p:sldId id="329" r:id="rId7"/>
    <p:sldId id="319" r:id="rId8"/>
    <p:sldId id="330" r:id="rId9"/>
    <p:sldId id="331" r:id="rId10"/>
    <p:sldId id="332" r:id="rId11"/>
    <p:sldId id="333" r:id="rId12"/>
    <p:sldId id="334" r:id="rId13"/>
    <p:sldId id="335" r:id="rId14"/>
    <p:sldId id="336" r:id="rId15"/>
    <p:sldId id="337" r:id="rId16"/>
    <p:sldId id="338" r:id="rId17"/>
    <p:sldId id="339" r:id="rId18"/>
    <p:sldId id="340" r:id="rId19"/>
    <p:sldId id="341" r:id="rId20"/>
    <p:sldId id="342" r:id="rId21"/>
    <p:sldId id="343" r:id="rId22"/>
    <p:sldId id="344" r:id="rId23"/>
    <p:sldId id="345" r:id="rId24"/>
    <p:sldId id="346" r:id="rId25"/>
    <p:sldId id="347" r:id="rId26"/>
    <p:sldId id="348" r:id="rId27"/>
    <p:sldId id="349" r:id="rId28"/>
    <p:sldId id="350" r:id="rId29"/>
    <p:sldId id="356" r:id="rId30"/>
    <p:sldId id="357" r:id="rId31"/>
    <p:sldId id="358" r:id="rId32"/>
    <p:sldId id="351" r:id="rId33"/>
    <p:sldId id="352" r:id="rId34"/>
    <p:sldId id="29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113" d="100"/>
          <a:sy n="113" d="100"/>
        </p:scale>
        <p:origin x="84" y="108"/>
      </p:cViewPr>
      <p:guideLst>
        <p:guide orient="horz" pos="2160"/>
        <p:guide pos="3840"/>
      </p:guideLst>
    </p:cSldViewPr>
  </p:slideViewPr>
  <p:notesTextViewPr>
    <p:cViewPr>
      <p:scale>
        <a:sx n="1" d="1"/>
        <a:sy n="1" d="1"/>
      </p:scale>
      <p:origin x="0" y="0"/>
    </p:cViewPr>
  </p:notesTextViewPr>
  <p:sorterViewPr>
    <p:cViewPr>
      <p:scale>
        <a:sx n="100" d="100"/>
        <a:sy n="100" d="100"/>
      </p:scale>
      <p:origin x="0" y="-47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FCA9A7-0AAE-45F0-A996-7D2E024DCE19}" type="datetimeFigureOut">
              <a:rPr lang="en-US" smtClean="0"/>
              <a:t>1/26/2024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1B132E-AB28-465E-8097-A1C23F0BBAB4}" type="slidenum">
              <a:rPr lang="en-US" smtClean="0"/>
              <a:t>‹#›</a:t>
            </a:fld>
            <a:endParaRPr lang="en-US"/>
          </a:p>
        </p:txBody>
      </p:sp>
    </p:spTree>
    <p:extLst>
      <p:ext uri="{BB962C8B-B14F-4D97-AF65-F5344CB8AC3E}">
        <p14:creationId xmlns:p14="http://schemas.microsoft.com/office/powerpoint/2010/main" val="2041545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65336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2505469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30139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23062115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748634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34542239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618147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3741179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877789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088522-BF3D-4D84-A97D-201B82C4C6A5}" type="datetimeFigureOut">
              <a:rPr lang="en-US" smtClean="0"/>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837076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E088522-BF3D-4D84-A97D-201B82C4C6A5}" type="datetimeFigureOut">
              <a:rPr lang="en-US" smtClean="0"/>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3592017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E088522-BF3D-4D84-A97D-201B82C4C6A5}" type="datetimeFigureOut">
              <a:rPr lang="en-US" smtClean="0"/>
              <a:t>1/26/2024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3998082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E088522-BF3D-4D84-A97D-201B82C4C6A5}" type="datetimeFigureOut">
              <a:rPr lang="en-US" smtClean="0"/>
              <a:t>1/26/2024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1270281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88522-BF3D-4D84-A97D-201B82C4C6A5}" type="datetimeFigureOut">
              <a:rPr lang="en-US" smtClean="0"/>
              <a:t>1/26/2024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1924691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E088522-BF3D-4D84-A97D-201B82C4C6A5}" type="datetimeFigureOut">
              <a:rPr lang="en-US" smtClean="0"/>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1092948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E088522-BF3D-4D84-A97D-201B82C4C6A5}" type="datetimeFigureOut">
              <a:rPr lang="en-US" smtClean="0"/>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AFB0E3-89A7-4D86-99BE-FD1E1CDB58C4}" type="slidenum">
              <a:rPr lang="en-US" smtClean="0"/>
              <a:t>‹#›</a:t>
            </a:fld>
            <a:endParaRPr lang="en-US"/>
          </a:p>
        </p:txBody>
      </p:sp>
    </p:spTree>
    <p:extLst>
      <p:ext uri="{BB962C8B-B14F-4D97-AF65-F5344CB8AC3E}">
        <p14:creationId xmlns:p14="http://schemas.microsoft.com/office/powerpoint/2010/main" val="2159826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E088522-BF3D-4D84-A97D-201B82C4C6A5}" type="datetimeFigureOut">
              <a:rPr lang="en-US" smtClean="0"/>
              <a:t>1/26/2024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FAFB0E3-89A7-4D86-99BE-FD1E1CDB58C4}" type="slidenum">
              <a:rPr lang="en-US" smtClean="0"/>
              <a:t>‹#›</a:t>
            </a:fld>
            <a:endParaRPr lang="en-US"/>
          </a:p>
        </p:txBody>
      </p:sp>
    </p:spTree>
    <p:extLst>
      <p:ext uri="{BB962C8B-B14F-4D97-AF65-F5344CB8AC3E}">
        <p14:creationId xmlns:p14="http://schemas.microsoft.com/office/powerpoint/2010/main" val="428489432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app.chichchoe.vn/"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4"/>
          <p:cNvSpPr txBox="1">
            <a:spLocks noChangeArrowheads="1"/>
          </p:cNvSpPr>
          <p:nvPr/>
        </p:nvSpPr>
        <p:spPr bwMode="auto">
          <a:xfrm>
            <a:off x="2074863" y="631825"/>
            <a:ext cx="7473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US" sz="2400" b="1">
                <a:solidFill>
                  <a:srgbClr val="0033CC"/>
                </a:solidFill>
                <a:latin typeface="Times New Roman" panose="02020603050405020304" pitchFamily="18" charset="0"/>
              </a:rPr>
              <a:t>SỞ GIÁO DỤC VÀ ĐÀO TẠO THỪA THIÊN HUẾ</a:t>
            </a:r>
          </a:p>
        </p:txBody>
      </p:sp>
      <p:sp>
        <p:nvSpPr>
          <p:cNvPr id="7170" name="Rectangle 5"/>
          <p:cNvSpPr>
            <a:spLocks noChangeArrowheads="1"/>
          </p:cNvSpPr>
          <p:nvPr/>
        </p:nvSpPr>
        <p:spPr bwMode="auto">
          <a:xfrm>
            <a:off x="661988" y="2054078"/>
            <a:ext cx="10207625"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r>
              <a:rPr lang="en-US" sz="3600" b="1" dirty="0">
                <a:solidFill>
                  <a:srgbClr val="FF0000"/>
                </a:solidFill>
                <a:latin typeface="Times New Roman" panose="02020603050405020304" pitchFamily="18" charset="0"/>
                <a:cs typeface="Times New Roman" panose="02020603050405020304" pitchFamily="18" charset="0"/>
              </a:rPr>
              <a:t>BÁO CÁO</a:t>
            </a:r>
          </a:p>
          <a:p>
            <a:pPr algn="ctr">
              <a:spcBef>
                <a:spcPct val="0"/>
              </a:spcBef>
              <a:buClrTx/>
              <a:buSzTx/>
              <a:buNone/>
            </a:pPr>
            <a:r>
              <a:rPr lang="en-US" sz="3600" b="1" dirty="0" smtClean="0">
                <a:solidFill>
                  <a:srgbClr val="FF0000"/>
                </a:solidFill>
                <a:latin typeface="Times New Roman" panose="02020603050405020304" pitchFamily="18" charset="0"/>
                <a:cs typeface="Times New Roman" panose="02020603050405020304" pitchFamily="18" charset="0"/>
              </a:rPr>
              <a:t>NHIỆM </a:t>
            </a:r>
            <a:r>
              <a:rPr lang="en-US" sz="3600" b="1" dirty="0">
                <a:solidFill>
                  <a:srgbClr val="FF0000"/>
                </a:solidFill>
                <a:latin typeface="Times New Roman" panose="02020603050405020304" pitchFamily="18" charset="0"/>
                <a:cs typeface="Times New Roman" panose="02020603050405020304" pitchFamily="18" charset="0"/>
              </a:rPr>
              <a:t>VỤ GIÁO DỤC TIỂU HỌC </a:t>
            </a:r>
            <a:endParaRPr lang="en-US" sz="3600" b="1" dirty="0" smtClean="0">
              <a:solidFill>
                <a:srgbClr val="FF0000"/>
              </a:solidFill>
              <a:latin typeface="Times New Roman" panose="02020603050405020304" pitchFamily="18" charset="0"/>
              <a:cs typeface="Times New Roman" panose="02020603050405020304" pitchFamily="18" charset="0"/>
            </a:endParaRPr>
          </a:p>
          <a:p>
            <a:pPr algn="ctr">
              <a:spcBef>
                <a:spcPct val="0"/>
              </a:spcBef>
              <a:buClrTx/>
              <a:buSzTx/>
              <a:buNone/>
            </a:pPr>
            <a:r>
              <a:rPr lang="en-US" sz="3600" b="1" dirty="0" smtClean="0">
                <a:solidFill>
                  <a:srgbClr val="FF0000"/>
                </a:solidFill>
                <a:latin typeface="Times New Roman" panose="02020603050405020304" pitchFamily="18" charset="0"/>
                <a:cs typeface="Times New Roman" panose="02020603050405020304" pitchFamily="18" charset="0"/>
              </a:rPr>
              <a:t>TỈNH THỪA THIÊN HUẾ</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7172" name="Footer Placeholder 1"/>
          <p:cNvSpPr>
            <a:spLocks noGrp="1"/>
          </p:cNvSpPr>
          <p:nvPr>
            <p:ph type="ftr" sz="quarter" idx="11"/>
          </p:nvPr>
        </p:nvSpPr>
        <p:spPr bwMode="auto">
          <a:xfrm>
            <a:off x="3567448" y="5725285"/>
            <a:ext cx="5396248"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Trebuchet MS" panose="020B0603020202020204" pitchFamily="34" charset="0"/>
                <a:cs typeface="Arial" panose="020B0604020202020204" pitchFamily="34" charset="0"/>
              </a:defRPr>
            </a:lvl1pPr>
            <a:lvl2pPr marL="742950" indent="-285750">
              <a:defRPr b="1">
                <a:solidFill>
                  <a:schemeClr val="tx1"/>
                </a:solidFill>
                <a:latin typeface="Trebuchet MS" panose="020B0603020202020204" pitchFamily="34" charset="0"/>
                <a:cs typeface="Arial" panose="020B0604020202020204" pitchFamily="34" charset="0"/>
              </a:defRPr>
            </a:lvl2pPr>
            <a:lvl3pPr marL="1143000" indent="-228600">
              <a:defRPr b="1">
                <a:solidFill>
                  <a:schemeClr val="tx1"/>
                </a:solidFill>
                <a:latin typeface="Trebuchet MS" panose="020B0603020202020204" pitchFamily="34" charset="0"/>
                <a:cs typeface="Arial" panose="020B0604020202020204" pitchFamily="34" charset="0"/>
              </a:defRPr>
            </a:lvl3pPr>
            <a:lvl4pPr marL="1600200" indent="-228600">
              <a:defRPr b="1">
                <a:solidFill>
                  <a:schemeClr val="tx1"/>
                </a:solidFill>
                <a:latin typeface="Trebuchet MS" panose="020B0603020202020204" pitchFamily="34" charset="0"/>
                <a:cs typeface="Arial" panose="020B0604020202020204" pitchFamily="34" charset="0"/>
              </a:defRPr>
            </a:lvl4pPr>
            <a:lvl5pPr marL="2057400" indent="-228600">
              <a:defRPr b="1">
                <a:solidFill>
                  <a:schemeClr val="tx1"/>
                </a:solidFill>
                <a:latin typeface="Trebuchet MS" panose="020B0603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9pPr>
          </a:lstStyle>
          <a:p>
            <a:pPr algn="ctr"/>
            <a:r>
              <a:rPr lang="en-US" sz="2400" dirty="0" err="1">
                <a:solidFill>
                  <a:srgbClr val="002060"/>
                </a:solidFill>
                <a:latin typeface="Times New Roman" panose="02020603050405020304" pitchFamily="18" charset="0"/>
                <a:cs typeface="Times New Roman" panose="02020603050405020304" pitchFamily="18" charset="0"/>
              </a:rPr>
              <a:t>Huế</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tháng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smtClean="0">
                <a:solidFill>
                  <a:srgbClr val="002060"/>
                </a:solidFill>
                <a:latin typeface="Times New Roman" panose="02020603050405020304" pitchFamily="18" charset="0"/>
                <a:cs typeface="Times New Roman" panose="02020603050405020304" pitchFamily="18" charset="0"/>
              </a:rPr>
              <a:t>01/2024</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7173"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Trebuchet MS" panose="020B0603020202020204" pitchFamily="34" charset="0"/>
                <a:cs typeface="Arial" panose="020B0604020202020204" pitchFamily="34" charset="0"/>
              </a:defRPr>
            </a:lvl1pPr>
            <a:lvl2pPr marL="742950" indent="-285750">
              <a:defRPr b="1">
                <a:solidFill>
                  <a:schemeClr val="tx1"/>
                </a:solidFill>
                <a:latin typeface="Trebuchet MS" panose="020B0603020202020204" pitchFamily="34" charset="0"/>
                <a:cs typeface="Arial" panose="020B0604020202020204" pitchFamily="34" charset="0"/>
              </a:defRPr>
            </a:lvl2pPr>
            <a:lvl3pPr marL="1143000" indent="-228600">
              <a:defRPr b="1">
                <a:solidFill>
                  <a:schemeClr val="tx1"/>
                </a:solidFill>
                <a:latin typeface="Trebuchet MS" panose="020B0603020202020204" pitchFamily="34" charset="0"/>
                <a:cs typeface="Arial" panose="020B0604020202020204" pitchFamily="34" charset="0"/>
              </a:defRPr>
            </a:lvl3pPr>
            <a:lvl4pPr marL="1600200" indent="-228600">
              <a:defRPr b="1">
                <a:solidFill>
                  <a:schemeClr val="tx1"/>
                </a:solidFill>
                <a:latin typeface="Trebuchet MS" panose="020B0603020202020204" pitchFamily="34" charset="0"/>
                <a:cs typeface="Arial" panose="020B0604020202020204" pitchFamily="34" charset="0"/>
              </a:defRPr>
            </a:lvl4pPr>
            <a:lvl5pPr marL="2057400" indent="-228600">
              <a:defRPr b="1">
                <a:solidFill>
                  <a:schemeClr val="tx1"/>
                </a:solidFill>
                <a:latin typeface="Trebuchet MS" panose="020B0603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9pPr>
          </a:lstStyle>
          <a:p>
            <a:fld id="{089426C5-FBE4-4F73-9889-DF2CDB70B03A}" type="slidenum">
              <a:rPr lang="en-US" b="0" smtClean="0">
                <a:solidFill>
                  <a:schemeClr val="accent1"/>
                </a:solidFill>
              </a:rPr>
              <a:pPr/>
              <a:t>1</a:t>
            </a:fld>
            <a:endParaRPr lang="en-US" b="0" smtClean="0">
              <a:solidFill>
                <a:schemeClr val="accent1"/>
              </a:solidFill>
            </a:endParaRPr>
          </a:p>
        </p:txBody>
      </p:sp>
      <p:cxnSp>
        <p:nvCxnSpPr>
          <p:cNvPr id="3" name="Straight Connector 2"/>
          <p:cNvCxnSpPr/>
          <p:nvPr/>
        </p:nvCxnSpPr>
        <p:spPr>
          <a:xfrm>
            <a:off x="3709115" y="1184856"/>
            <a:ext cx="4211392" cy="12879"/>
          </a:xfrm>
          <a:prstGeom prst="line">
            <a:avLst/>
          </a:prstGeom>
        </p:spPr>
        <p:style>
          <a:lnRef idx="1">
            <a:schemeClr val="dk1"/>
          </a:lnRef>
          <a:fillRef idx="0">
            <a:schemeClr val="dk1"/>
          </a:fillRef>
          <a:effectRef idx="0">
            <a:schemeClr val="dk1"/>
          </a:effectRef>
          <a:fontRef idx="minor">
            <a:schemeClr val="tx1"/>
          </a:fontRef>
        </p:style>
      </p:cxn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416" y="424936"/>
            <a:ext cx="1944812" cy="1984502"/>
          </a:xfrm>
          <a:prstGeom prst="rect">
            <a:avLst/>
          </a:prstGeom>
        </p:spPr>
      </p:pic>
    </p:spTree>
    <p:extLst>
      <p:ext uri="{BB962C8B-B14F-4D97-AF65-F5344CB8AC3E}">
        <p14:creationId xmlns:p14="http://schemas.microsoft.com/office/powerpoint/2010/main" val="234222583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98013"/>
            <a:ext cx="11860212" cy="5863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b="1" i="1" dirty="0">
                <a:latin typeface="Times New Roman" panose="02020603050405020304" pitchFamily="18" charset="0"/>
                <a:cs typeface="Times New Roman" panose="02020603050405020304" pitchFamily="18" charset="0"/>
              </a:rPr>
              <a:t>3. Tổ chức dạy học các môn Ngoại ngữ 1, Tin học theo Chương trình giáo dục phổ thông cấp tiểu học </a:t>
            </a:r>
            <a:endParaRPr lang="en-GB" sz="2500" dirty="0">
              <a:latin typeface="Times New Roman" panose="02020603050405020304" pitchFamily="18" charset="0"/>
              <a:cs typeface="Times New Roman" panose="02020603050405020304" pitchFamily="18" charset="0"/>
            </a:endParaRPr>
          </a:p>
          <a:p>
            <a:pPr algn="just"/>
            <a:r>
              <a:rPr lang="vi-VN" sz="2500" i="1" dirty="0">
                <a:latin typeface="Times New Roman" panose="02020603050405020304" pitchFamily="18" charset="0"/>
                <a:cs typeface="Times New Roman" panose="02020603050405020304" pitchFamily="18" charset="0"/>
              </a:rPr>
              <a:t>a) Tổ chức dạy học các môn Ngoại Ngữ 1</a:t>
            </a:r>
            <a:endParaRPr lang="en-GB" sz="2500" dirty="0">
              <a:latin typeface="Times New Roman" panose="02020603050405020304" pitchFamily="18" charset="0"/>
              <a:cs typeface="Times New Roman" panose="02020603050405020304" pitchFamily="18" charset="0"/>
            </a:endParaRPr>
          </a:p>
          <a:p>
            <a:pPr algn="just"/>
            <a:r>
              <a:rPr lang="vi-VN" sz="2500" i="1" dirty="0">
                <a:latin typeface="Times New Roman" panose="02020603050405020304" pitchFamily="18" charset="0"/>
                <a:cs typeface="Times New Roman" panose="02020603050405020304" pitchFamily="18" charset="0"/>
              </a:rPr>
              <a:t>- Đối với lớp 1 và lớp 2</a:t>
            </a:r>
            <a:r>
              <a:rPr lang="vi-VN" sz="2500" dirty="0">
                <a:latin typeface="Times New Roman" panose="02020603050405020304" pitchFamily="18" charset="0"/>
                <a:cs typeface="Times New Roman" panose="02020603050405020304" pitchFamily="18" charset="0"/>
              </a:rPr>
              <a:t>: tiếp tục triển khai Chương trình môn tiếng Anh tự chọn bảo đảm các yêu cầu được quy định trong Chương trình giáo dục phổ thông </a:t>
            </a:r>
            <a:r>
              <a:rPr lang="vi-VN" sz="2500" dirty="0" smtClean="0">
                <a:latin typeface="Times New Roman" panose="02020603050405020304" pitchFamily="18" charset="0"/>
                <a:cs typeface="Times New Roman" panose="02020603050405020304" pitchFamily="18" charset="0"/>
              </a:rPr>
              <a:t>2018</a:t>
            </a:r>
            <a:r>
              <a:rPr lang="en-GB" sz="2500" dirty="0" smtClean="0">
                <a:latin typeface="Times New Roman" panose="02020603050405020304" pitchFamily="18" charset="0"/>
                <a:cs typeface="Times New Roman" panose="02020603050405020304" pitchFamily="18" charset="0"/>
              </a:rPr>
              <a:t>.</a:t>
            </a:r>
            <a:r>
              <a:rPr lang="vi-VN" sz="2500" dirty="0">
                <a:latin typeface="Times New Roman" panose="02020603050405020304" pitchFamily="18" charset="0"/>
                <a:cs typeface="Times New Roman" panose="02020603050405020304" pitchFamily="18" charset="0"/>
              </a:rPr>
              <a:t> Đối với các ngoại ngữ khác ngoài </a:t>
            </a:r>
            <a:r>
              <a:rPr lang="vi-VN" sz="2500" dirty="0">
                <a:solidFill>
                  <a:srgbClr val="FF0000"/>
                </a:solidFill>
                <a:latin typeface="Times New Roman" panose="02020603050405020304" pitchFamily="18" charset="0"/>
                <a:cs typeface="Times New Roman" panose="02020603050405020304" pitchFamily="18" charset="0"/>
              </a:rPr>
              <a:t>tiếng Anh như tiếng Đức, tiếng Hàn, tiếng Nga, tiếng Nhật, tiếng Pháp và tiếng Trung Quốc </a:t>
            </a:r>
            <a:r>
              <a:rPr lang="vi-VN" sz="2500" dirty="0">
                <a:latin typeface="Times New Roman" panose="02020603050405020304" pitchFamily="18" charset="0"/>
                <a:cs typeface="Times New Roman" panose="02020603050405020304" pitchFamily="18" charset="0"/>
              </a:rPr>
              <a:t>đã được Bộ GDĐT ban hành chương </a:t>
            </a:r>
            <a:r>
              <a:rPr lang="vi-VN" sz="2500" dirty="0" smtClean="0">
                <a:latin typeface="Times New Roman" panose="02020603050405020304" pitchFamily="18" charset="0"/>
                <a:cs typeface="Times New Roman" panose="02020603050405020304" pitchFamily="18" charset="0"/>
              </a:rPr>
              <a:t>trình</a:t>
            </a:r>
            <a:r>
              <a:rPr lang="en-GB" sz="2500" dirty="0" smtClean="0">
                <a:latin typeface="Times New Roman" panose="02020603050405020304" pitchFamily="18" charset="0"/>
                <a:cs typeface="Times New Roman" panose="02020603050405020304" pitchFamily="18" charset="0"/>
              </a:rPr>
              <a:t>, </a:t>
            </a:r>
            <a:r>
              <a:rPr lang="vi-VN" sz="2500" dirty="0" smtClean="0">
                <a:latin typeface="Times New Roman" panose="02020603050405020304" pitchFamily="18" charset="0"/>
                <a:cs typeface="Times New Roman" panose="02020603050405020304" pitchFamily="18" charset="0"/>
              </a:rPr>
              <a:t>căn </a:t>
            </a:r>
            <a:r>
              <a:rPr lang="vi-VN" sz="2500" dirty="0">
                <a:latin typeface="Times New Roman" panose="02020603050405020304" pitchFamily="18" charset="0"/>
                <a:cs typeface="Times New Roman" panose="02020603050405020304" pitchFamily="18" charset="0"/>
              </a:rPr>
              <a:t>cứ vào điều kiện triển khai của cơ sở giáo dục và nhu cầu của học sinh và cha mẹ học sinh, cơ sở giáo dục chủ động thực hiện dạy học tự chọn ở lớp 1 và lớp 2 và thực hiện lựa chọn tài liệu dạy học theo quy định của Bộ </a:t>
            </a:r>
            <a:r>
              <a:rPr lang="vi-VN" sz="2500" dirty="0" smtClean="0">
                <a:latin typeface="Times New Roman" panose="02020603050405020304" pitchFamily="18" charset="0"/>
                <a:cs typeface="Times New Roman" panose="02020603050405020304" pitchFamily="18" charset="0"/>
              </a:rPr>
              <a:t>GDĐT</a:t>
            </a:r>
            <a:endParaRPr lang="en-GB" sz="2500" dirty="0">
              <a:latin typeface="Times New Roman" panose="02020603050405020304" pitchFamily="18" charset="0"/>
              <a:cs typeface="Times New Roman" panose="02020603050405020304" pitchFamily="18" charset="0"/>
            </a:endParaRPr>
          </a:p>
          <a:p>
            <a:pPr algn="just"/>
            <a:r>
              <a:rPr lang="vi-VN" sz="2500" i="1" dirty="0">
                <a:latin typeface="Times New Roman" panose="02020603050405020304" pitchFamily="18" charset="0"/>
                <a:cs typeface="Times New Roman" panose="02020603050405020304" pitchFamily="18" charset="0"/>
              </a:rPr>
              <a:t>- Đối với lớp 3 và lớp 4</a:t>
            </a:r>
            <a:r>
              <a:rPr lang="vi-VN" sz="2500" dirty="0">
                <a:latin typeface="Times New Roman" panose="02020603050405020304" pitchFamily="18" charset="0"/>
                <a:cs typeface="Times New Roman" panose="02020603050405020304" pitchFamily="18" charset="0"/>
              </a:rPr>
              <a:t>: </a:t>
            </a:r>
            <a:r>
              <a:rPr lang="en-GB" sz="2500" dirty="0" smtClean="0">
                <a:latin typeface="Times New Roman" panose="02020603050405020304" pitchFamily="18" charset="0"/>
                <a:cs typeface="Times New Roman" panose="02020603050405020304" pitchFamily="18" charset="0"/>
              </a:rPr>
              <a:t>T</a:t>
            </a:r>
            <a:r>
              <a:rPr lang="vi-VN" sz="2500" dirty="0" smtClean="0">
                <a:latin typeface="Times New Roman" panose="02020603050405020304" pitchFamily="18" charset="0"/>
                <a:cs typeface="Times New Roman" panose="02020603050405020304" pitchFamily="18" charset="0"/>
              </a:rPr>
              <a:t>ổ </a:t>
            </a:r>
            <a:r>
              <a:rPr lang="vi-VN" sz="2500" dirty="0">
                <a:latin typeface="Times New Roman" panose="02020603050405020304" pitchFamily="18" charset="0"/>
                <a:cs typeface="Times New Roman" panose="02020603050405020304" pitchFamily="18" charset="0"/>
              </a:rPr>
              <a:t>chức dạy học môn Ngoại ngữ 1 bắt buộc; </a:t>
            </a:r>
            <a:r>
              <a:rPr lang="pt-BR" sz="2500" dirty="0">
                <a:latin typeface="Times New Roman" panose="02020603050405020304" pitchFamily="18" charset="0"/>
                <a:cs typeface="Times New Roman" panose="02020603050405020304" pitchFamily="18" charset="0"/>
              </a:rPr>
              <a:t>lựa chọn một trong các môn Ngoại ngữ 1 đã có đủ điều kiện triển khai </a:t>
            </a:r>
            <a:r>
              <a:rPr lang="pt-BR" sz="2500" dirty="0" smtClean="0">
                <a:latin typeface="Times New Roman" panose="02020603050405020304" pitchFamily="18" charset="0"/>
                <a:cs typeface="Times New Roman" panose="02020603050405020304" pitchFamily="18" charset="0"/>
              </a:rPr>
              <a:t>phù </a:t>
            </a:r>
            <a:r>
              <a:rPr lang="pt-BR" sz="2500" dirty="0">
                <a:latin typeface="Times New Roman" panose="02020603050405020304" pitchFamily="18" charset="0"/>
                <a:cs typeface="Times New Roman" panose="02020603050405020304" pitchFamily="18" charset="0"/>
              </a:rPr>
              <a:t>hợp với khả năng tổ chức của các cơ sở giáo dục, nhu cầu học sinh và của cha mẹ học sinh, bảo đảm tính liên thông và theo các yêu cầu được quy định trong chương </a:t>
            </a:r>
            <a:r>
              <a:rPr lang="pt-BR" sz="2500" dirty="0" smtClean="0">
                <a:latin typeface="Times New Roman" panose="02020603050405020304" pitchFamily="18" charset="0"/>
                <a:cs typeface="Times New Roman" panose="02020603050405020304" pitchFamily="18" charset="0"/>
              </a:rPr>
              <a:t>trình.</a:t>
            </a:r>
            <a:endParaRPr lang="en-US" sz="2500" dirty="0">
              <a:latin typeface="Times New Roman" pitchFamily="18" charset="0"/>
              <a:cs typeface="Times New Roman"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79667774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98013"/>
            <a:ext cx="11860212" cy="599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i="1" dirty="0">
                <a:latin typeface="Times New Roman" panose="02020603050405020304" pitchFamily="18" charset="0"/>
                <a:cs typeface="Times New Roman" panose="02020603050405020304" pitchFamily="18" charset="0"/>
              </a:rPr>
              <a:t>- Đối với lớp 5:</a:t>
            </a:r>
            <a:r>
              <a:rPr lang="vi-VN" sz="2500" dirty="0">
                <a:latin typeface="Times New Roman" panose="02020603050405020304" pitchFamily="18" charset="0"/>
                <a:cs typeface="Times New Roman" panose="02020603050405020304" pitchFamily="18" charset="0"/>
              </a:rPr>
              <a:t> </a:t>
            </a:r>
            <a:r>
              <a:rPr lang="pt-BR" sz="2500" dirty="0">
                <a:latin typeface="Times New Roman" panose="02020603050405020304" pitchFamily="18" charset="0"/>
                <a:cs typeface="Times New Roman" panose="02020603050405020304" pitchFamily="18" charset="0"/>
              </a:rPr>
              <a:t>t</a:t>
            </a:r>
            <a:r>
              <a:rPr lang="vi-VN" sz="2500" dirty="0">
                <a:latin typeface="Times New Roman" panose="02020603050405020304" pitchFamily="18" charset="0"/>
                <a:cs typeface="Times New Roman" panose="02020603050405020304" pitchFamily="18" charset="0"/>
              </a:rPr>
              <a:t>iếp tục triển khai Chương trình Tiếng Anh tự chọn theo Chương trình giáo dục phổ thông 2006</a:t>
            </a:r>
            <a:r>
              <a:rPr lang="pt-BR" sz="2500" dirty="0">
                <a:latin typeface="Times New Roman" panose="02020603050405020304" pitchFamily="18" charset="0"/>
                <a:cs typeface="Times New Roman" panose="02020603050405020304" pitchFamily="18" charset="0"/>
              </a:rPr>
              <a:t> hoặc </a:t>
            </a:r>
            <a:r>
              <a:rPr lang="vi-VN" sz="2500" dirty="0">
                <a:latin typeface="Times New Roman" panose="02020603050405020304" pitchFamily="18" charset="0"/>
                <a:cs typeface="Times New Roman" panose="02020603050405020304" pitchFamily="18" charset="0"/>
              </a:rPr>
              <a:t>Chương trình thí điểm Tiếng Anh cấp tiểu học</a:t>
            </a:r>
            <a:r>
              <a:rPr lang="pt-BR" sz="2500" dirty="0">
                <a:latin typeface="Times New Roman" panose="02020603050405020304" pitchFamily="18" charset="0"/>
                <a:cs typeface="Times New Roman" panose="02020603050405020304" pitchFamily="18" charset="0"/>
              </a:rPr>
              <a:t>; tiếng Pháp </a:t>
            </a:r>
            <a:r>
              <a:rPr lang="pt-BR" sz="2500" dirty="0" smtClean="0">
                <a:latin typeface="Times New Roman" panose="02020603050405020304" pitchFamily="18" charset="0"/>
                <a:cs typeface="Times New Roman" panose="02020603050405020304" pitchFamily="18" charset="0"/>
              </a:rPr>
              <a:t>theo </a:t>
            </a:r>
            <a:r>
              <a:rPr lang="pt-BR" sz="2500" dirty="0">
                <a:latin typeface="Times New Roman" panose="02020603050405020304" pitchFamily="18" charset="0"/>
                <a:cs typeface="Times New Roman" panose="02020603050405020304" pitchFamily="18" charset="0"/>
              </a:rPr>
              <a:t>quy định</a:t>
            </a:r>
            <a:r>
              <a:rPr lang="vi-VN" sz="2500" dirty="0">
                <a:latin typeface="Times New Roman" panose="02020603050405020304" pitchFamily="18" charset="0"/>
                <a:cs typeface="Times New Roman" panose="02020603050405020304" pitchFamily="18" charset="0"/>
              </a:rPr>
              <a:t>; tăng cường tổ chức dạy </a:t>
            </a:r>
            <a:r>
              <a:rPr lang="pt-BR" sz="2500" dirty="0">
                <a:latin typeface="Times New Roman" panose="02020603050405020304" pitchFamily="18" charset="0"/>
                <a:cs typeface="Times New Roman" panose="02020603050405020304" pitchFamily="18" charset="0"/>
              </a:rPr>
              <a:t>đủ</a:t>
            </a:r>
            <a:r>
              <a:rPr lang="vi-VN" sz="2500" dirty="0">
                <a:latin typeface="Times New Roman" panose="02020603050405020304" pitchFamily="18" charset="0"/>
                <a:cs typeface="Times New Roman" panose="02020603050405020304" pitchFamily="18" charset="0"/>
              </a:rPr>
              <a:t> 4 tiết/tuần cho học sinh lớp 5</a:t>
            </a:r>
            <a:r>
              <a:rPr lang="pt-BR" sz="2500" dirty="0">
                <a:latin typeface="Times New Roman" panose="02020603050405020304" pitchFamily="18" charset="0"/>
                <a:cs typeface="Times New Roman" panose="02020603050405020304" pitchFamily="18" charset="0"/>
              </a:rPr>
              <a:t>; sử dụng sách giáo khoa, tài liệu dạy học theo </a:t>
            </a:r>
            <a:r>
              <a:rPr lang="vi-VN" sz="2500" dirty="0">
                <a:latin typeface="Times New Roman" panose="02020603050405020304" pitchFamily="18" charset="0"/>
                <a:cs typeface="Times New Roman" panose="02020603050405020304" pitchFamily="18" charset="0"/>
              </a:rPr>
              <a:t>quy định của Bộ GDĐT</a:t>
            </a:r>
            <a:r>
              <a:rPr lang="pt-BR" sz="2500" dirty="0">
                <a:latin typeface="Times New Roman" panose="02020603050405020304" pitchFamily="18" charset="0"/>
                <a:cs typeface="Times New Roman" panose="02020603050405020304" pitchFamily="18" charset="0"/>
              </a:rPr>
              <a:t>.</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Khuyến khích các cơ sở giáo dục thực hiện xã hội hóa theo tinh thần tự nguyện trong dạy học </a:t>
            </a:r>
            <a:r>
              <a:rPr lang="pt-BR" sz="2500" dirty="0">
                <a:latin typeface="Times New Roman" panose="02020603050405020304" pitchFamily="18" charset="0"/>
                <a:cs typeface="Times New Roman" panose="02020603050405020304" pitchFamily="18" charset="0"/>
              </a:rPr>
              <a:t>ngoại ngữ</a:t>
            </a:r>
            <a:r>
              <a:rPr lang="vi-VN" sz="2500" dirty="0">
                <a:latin typeface="Times New Roman" panose="02020603050405020304" pitchFamily="18" charset="0"/>
                <a:cs typeface="Times New Roman" panose="02020603050405020304" pitchFamily="18" charset="0"/>
              </a:rPr>
              <a:t> để tăng cường thời lượng học; dạy học </a:t>
            </a:r>
            <a:r>
              <a:rPr lang="pt-BR" sz="2500" dirty="0">
                <a:latin typeface="Times New Roman" panose="02020603050405020304" pitchFamily="18" charset="0"/>
                <a:cs typeface="Times New Roman" panose="02020603050405020304" pitchFamily="18" charset="0"/>
              </a:rPr>
              <a:t>ngoại ngữ</a:t>
            </a:r>
            <a:r>
              <a:rPr lang="vi-VN" sz="2500" dirty="0">
                <a:latin typeface="Times New Roman" panose="02020603050405020304" pitchFamily="18" charset="0"/>
                <a:cs typeface="Times New Roman" panose="02020603050405020304" pitchFamily="18" charset="0"/>
              </a:rPr>
              <a:t> qua các chủ đề Toán và Khoa </a:t>
            </a:r>
            <a:r>
              <a:rPr lang="vi-VN" sz="2500" dirty="0" smtClean="0">
                <a:latin typeface="Times New Roman" panose="02020603050405020304" pitchFamily="18" charset="0"/>
                <a:cs typeface="Times New Roman" panose="02020603050405020304" pitchFamily="18" charset="0"/>
              </a:rPr>
              <a:t>học</a:t>
            </a:r>
            <a:r>
              <a:rPr lang="en-GB" sz="2500" dirty="0" smtClean="0">
                <a:latin typeface="Times New Roman" panose="02020603050405020304" pitchFamily="18" charset="0"/>
                <a:cs typeface="Times New Roman" panose="02020603050405020304" pitchFamily="18" charset="0"/>
              </a:rPr>
              <a:t>.</a:t>
            </a:r>
          </a:p>
          <a:p>
            <a:pPr algn="just"/>
            <a:r>
              <a:rPr lang="pt-BR" sz="2500" i="1" dirty="0">
                <a:latin typeface="Times New Roman" panose="02020603050405020304" pitchFamily="18" charset="0"/>
                <a:cs typeface="Times New Roman" panose="02020603050405020304" pitchFamily="18" charset="0"/>
              </a:rPr>
              <a:t>b) Tổ chức dạy học môn Tin học</a:t>
            </a:r>
            <a:endParaRPr lang="en-GB" sz="2500" dirty="0">
              <a:latin typeface="Times New Roman" panose="02020603050405020304" pitchFamily="18" charset="0"/>
              <a:cs typeface="Times New Roman" panose="02020603050405020304" pitchFamily="18" charset="0"/>
            </a:endParaRPr>
          </a:p>
          <a:p>
            <a:pPr algn="just"/>
            <a:r>
              <a:rPr lang="pt-BR" sz="2500" dirty="0" smtClean="0">
                <a:latin typeface="Times New Roman" panose="02020603050405020304" pitchFamily="18" charset="0"/>
                <a:cs typeface="Times New Roman" panose="02020603050405020304" pitchFamily="18" charset="0"/>
              </a:rPr>
              <a:t>- Tổ </a:t>
            </a:r>
            <a:r>
              <a:rPr lang="pt-BR" sz="2500" dirty="0">
                <a:latin typeface="Times New Roman" panose="02020603050405020304" pitchFamily="18" charset="0"/>
                <a:cs typeface="Times New Roman" panose="02020603050405020304" pitchFamily="18" charset="0"/>
              </a:rPr>
              <a:t>chức dạy học môn Tin học bắt buộc cho 100% học sinh lớp 3, lớp 4 </a:t>
            </a:r>
            <a:r>
              <a:rPr lang="vi-VN" sz="2500" dirty="0">
                <a:latin typeface="Times New Roman" panose="02020603050405020304" pitchFamily="18" charset="0"/>
                <a:cs typeface="Times New Roman" panose="02020603050405020304" pitchFamily="18" charset="0"/>
              </a:rPr>
              <a:t>theo yêu cầu được quy định trong Chương trình giáo dục phổ thông 2018; triển khai thực hiện các giải pháp để tổ chức dạy học môn Tin học theo </a:t>
            </a:r>
            <a:r>
              <a:rPr lang="pt-BR" sz="2500" dirty="0">
                <a:latin typeface="Times New Roman" panose="02020603050405020304" pitchFamily="18" charset="0"/>
                <a:cs typeface="Times New Roman" panose="02020603050405020304" pitchFamily="18" charset="0"/>
              </a:rPr>
              <a:t>hướng dẫn của Bộ </a:t>
            </a:r>
            <a:r>
              <a:rPr lang="pt-BR" sz="2500" dirty="0" smtClean="0">
                <a:latin typeface="Times New Roman" panose="02020603050405020304" pitchFamily="18" charset="0"/>
                <a:cs typeface="Times New Roman" panose="02020603050405020304" pitchFamily="18" charset="0"/>
              </a:rPr>
              <a:t>GDĐT</a:t>
            </a:r>
          </a:p>
          <a:p>
            <a:pPr algn="just"/>
            <a:r>
              <a:rPr lang="vi-VN" sz="2500" dirty="0">
                <a:latin typeface="Times New Roman" panose="02020603050405020304" pitchFamily="18" charset="0"/>
                <a:cs typeface="Times New Roman" panose="02020603050405020304" pitchFamily="18" charset="0"/>
              </a:rPr>
              <a:t>- Tổ chức thực hiện các hoạt động giáo dục tin học, giáo dục kĩ năng công dân số cho học sinh theo hướng dẫn của Bộ GDĐT; tạo cơ hội cho học sinh lớp 1, lớp 2 được tiếp cận giáo dục Tin học</a:t>
            </a:r>
            <a:r>
              <a:rPr lang="vi-VN" sz="2500" dirty="0" smtClean="0">
                <a:latin typeface="Times New Roman" panose="02020603050405020304" pitchFamily="18" charset="0"/>
                <a:cs typeface="Times New Roman" panose="02020603050405020304" pitchFamily="18" charset="0"/>
              </a:rPr>
              <a:t>.</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62335468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989207"/>
            <a:ext cx="11860212" cy="496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en-GB" sz="2500" b="1" i="1" dirty="0">
                <a:latin typeface="Times New Roman" panose="02020603050405020304" pitchFamily="18" charset="0"/>
                <a:cs typeface="Times New Roman" panose="02020603050405020304" pitchFamily="18" charset="0"/>
              </a:rPr>
              <a:t>4</a:t>
            </a:r>
            <a:r>
              <a:rPr lang="vi-VN" sz="2500" b="1" i="1" dirty="0">
                <a:latin typeface="Times New Roman" panose="02020603050405020304" pitchFamily="18" charset="0"/>
                <a:cs typeface="Times New Roman" panose="02020603050405020304" pitchFamily="18" charset="0"/>
              </a:rPr>
              <a:t>. Thực hiện biên soạn, thẩm định, dạy học nội dung giáo dục “Địa phương em” và tổ chức dạy học giáo dục địa phương theo Chương trình giáo dục phổ thông 2018</a:t>
            </a:r>
            <a:r>
              <a:rPr lang="pt-BR" sz="2500" b="1" i="1" dirty="0">
                <a:latin typeface="Times New Roman" panose="02020603050405020304" pitchFamily="18" charset="0"/>
                <a:cs typeface="Times New Roman" panose="02020603050405020304" pitchFamily="18" charset="0"/>
              </a:rPr>
              <a:t> </a:t>
            </a:r>
            <a:endParaRPr lang="pt-BR" sz="2500" b="1" i="1" dirty="0" smtClean="0">
              <a:latin typeface="Times New Roman" panose="02020603050405020304" pitchFamily="18" charset="0"/>
              <a:cs typeface="Times New Roman" panose="02020603050405020304" pitchFamily="18" charset="0"/>
            </a:endParaRPr>
          </a:p>
          <a:p>
            <a:pPr algn="just"/>
            <a:r>
              <a:rPr lang="pt-BR" sz="2500" dirty="0" smtClean="0">
                <a:latin typeface="Times New Roman" panose="02020603050405020304" pitchFamily="18" charset="0"/>
                <a:cs typeface="Times New Roman" panose="02020603050405020304" pitchFamily="18" charset="0"/>
              </a:rPr>
              <a:t>Mạch </a:t>
            </a:r>
            <a:r>
              <a:rPr lang="pt-BR" sz="2500" dirty="0">
                <a:latin typeface="Times New Roman" panose="02020603050405020304" pitchFamily="18" charset="0"/>
                <a:cs typeface="Times New Roman" panose="02020603050405020304" pitchFamily="18" charset="0"/>
              </a:rPr>
              <a:t>nội dung giáo dục “Địa phương em” tích hợp vào tài liệu giáo dục địa phương lớp 4, xây dựng một số chủ đề đáp ứng yêu cầu cần đạt của hai mạch kiến thức (gồm </a:t>
            </a:r>
            <a:r>
              <a:rPr lang="pt-BR" sz="2500" i="1" dirty="0">
                <a:latin typeface="Times New Roman" panose="02020603050405020304" pitchFamily="18" charset="0"/>
                <a:cs typeface="Times New Roman" panose="02020603050405020304" pitchFamily="18" charset="0"/>
              </a:rPr>
              <a:t>Thiên nhiên và con người địa phương</a:t>
            </a:r>
            <a:r>
              <a:rPr lang="pt-BR" sz="2500" dirty="0">
                <a:latin typeface="Times New Roman" panose="02020603050405020304" pitchFamily="18" charset="0"/>
                <a:cs typeface="Times New Roman" panose="02020603050405020304" pitchFamily="18" charset="0"/>
              </a:rPr>
              <a:t>; </a:t>
            </a:r>
            <a:r>
              <a:rPr lang="pt-BR" sz="2500" i="1" dirty="0">
                <a:latin typeface="Times New Roman" panose="02020603050405020304" pitchFamily="18" charset="0"/>
                <a:cs typeface="Times New Roman" panose="02020603050405020304" pitchFamily="18" charset="0"/>
              </a:rPr>
              <a:t>Lịch sử và văn hóa truyền thống địa phương</a:t>
            </a:r>
            <a:r>
              <a:rPr lang="pt-BR" sz="2500" dirty="0">
                <a:latin typeface="Times New Roman" panose="02020603050405020304" pitchFamily="18" charset="0"/>
                <a:cs typeface="Times New Roman" panose="02020603050405020304" pitchFamily="18" charset="0"/>
              </a:rPr>
              <a:t>) theo quy định của Chương trình giáo dục phổ thông 2018 đối với môn Lịch sử và Địa lí lớp </a:t>
            </a:r>
            <a:r>
              <a:rPr lang="pt-BR" sz="2500" dirty="0" smtClean="0">
                <a:latin typeface="Times New Roman" panose="02020603050405020304" pitchFamily="18" charset="0"/>
                <a:cs typeface="Times New Roman" panose="02020603050405020304" pitchFamily="18" charset="0"/>
              </a:rPr>
              <a:t>4</a:t>
            </a:r>
          </a:p>
          <a:p>
            <a:pPr algn="just"/>
            <a:r>
              <a:rPr lang="vi-VN" sz="2500" dirty="0">
                <a:latin typeface="Times New Roman" panose="02020603050405020304" pitchFamily="18" charset="0"/>
                <a:cs typeface="Times New Roman" panose="02020603050405020304" pitchFamily="18" charset="0"/>
              </a:rPr>
              <a:t>Chỉ đạo các cơ sở giáo dục xây dựng kế hoạch thực hiện nội dung giáo dục địa phương </a:t>
            </a:r>
            <a:r>
              <a:rPr lang="en-US" sz="2500" dirty="0" err="1">
                <a:latin typeface="Times New Roman" panose="02020603050405020304" pitchFamily="18" charset="0"/>
                <a:cs typeface="Times New Roman" panose="02020603050405020304" pitchFamily="18" charset="0"/>
              </a:rPr>
              <a:t>theo</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Quyết định </a:t>
            </a:r>
            <a:r>
              <a:rPr lang="en-US" sz="2500" dirty="0" err="1">
                <a:latin typeface="Times New Roman" panose="02020603050405020304" pitchFamily="18" charset="0"/>
                <a:cs typeface="Times New Roman" panose="02020603050405020304" pitchFamily="18" charset="0"/>
              </a:rPr>
              <a:t>số</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927/QĐ-UBND ngày 14/4/2022 của UBND tỉnh về việc điều chỉnh Khung chương trình tài liệu giáo dục địa phương tỉnh Thừa Thiên Huế - cấp tiểu 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Quyết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định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phê</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duyệt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tài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liệu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dục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địa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phương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lớp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theo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lộ</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trình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của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Bộ</a:t>
            </a:r>
            <a:r>
              <a:rPr lang="en-US" sz="2500" dirty="0">
                <a:latin typeface="Times New Roman" panose="02020603050405020304" pitchFamily="18" charset="0"/>
                <a:cs typeface="Times New Roman" panose="02020603050405020304" pitchFamily="18" charset="0"/>
              </a:rPr>
              <a:t> GD&amp;ĐT</a:t>
            </a:r>
            <a:r>
              <a:rPr lang="vi-VN" sz="2500" dirty="0">
                <a:latin typeface="Times New Roman" panose="02020603050405020304" pitchFamily="18" charset="0"/>
                <a:cs typeface="Times New Roman" panose="02020603050405020304" pitchFamily="18" charset="0"/>
              </a:rPr>
              <a:t> để xây dựng kế hoạch giáo dục địa phương được tích hợp vào 3 tiết/tuần của </a:t>
            </a:r>
            <a:r>
              <a:rPr lang="vi-VN" sz="2500" dirty="0" smtClean="0">
                <a:latin typeface="Times New Roman" panose="02020603050405020304" pitchFamily="18" charset="0"/>
                <a:cs typeface="Times New Roman" panose="02020603050405020304" pitchFamily="18" charset="0"/>
              </a:rPr>
              <a:t>Hoạt </a:t>
            </a:r>
            <a:r>
              <a:rPr lang="vi-VN" sz="2500" dirty="0">
                <a:latin typeface="Times New Roman" panose="02020603050405020304" pitchFamily="18" charset="0"/>
                <a:cs typeface="Times New Roman" panose="02020603050405020304" pitchFamily="18" charset="0"/>
              </a:rPr>
              <a:t>động trải nghiệm </a:t>
            </a:r>
            <a:r>
              <a:rPr lang="en-US" sz="2500" dirty="0" err="1">
                <a:latin typeface="Times New Roman" panose="02020603050405020304" pitchFamily="18" charset="0"/>
                <a:cs typeface="Times New Roman" panose="02020603050405020304" pitchFamily="18" charset="0"/>
              </a:rPr>
              <a:t>đối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với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lớp</a:t>
            </a:r>
            <a:r>
              <a:rPr lang="en-US" sz="2500" dirty="0">
                <a:latin typeface="Times New Roman" panose="02020603050405020304" pitchFamily="18" charset="0"/>
                <a:cs typeface="Times New Roman" panose="02020603050405020304" pitchFamily="18" charset="0"/>
              </a:rPr>
              <a:t> 1, 2, 3, 4 </a:t>
            </a:r>
            <a:r>
              <a:rPr lang="vi-VN" sz="2500" dirty="0">
                <a:latin typeface="Times New Roman" panose="02020603050405020304" pitchFamily="18" charset="0"/>
                <a:cs typeface="Times New Roman" panose="02020603050405020304" pitchFamily="18" charset="0"/>
              </a:rPr>
              <a:t>và các môn học/HĐGD</a:t>
            </a:r>
            <a:r>
              <a:rPr lang="en-US" sz="2500" dirty="0">
                <a:latin typeface="Times New Roman" panose="02020603050405020304" pitchFamily="18" charset="0"/>
                <a:cs typeface="Times New Roman" panose="02020603050405020304" pitchFamily="18" charset="0"/>
              </a:rPr>
              <a:t>; </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74113767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989207"/>
            <a:ext cx="11860212" cy="5221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pt-BR" sz="2500" b="1" i="1" dirty="0">
                <a:latin typeface="Times New Roman" panose="02020603050405020304" pitchFamily="18" charset="0"/>
                <a:cs typeface="Times New Roman" panose="02020603050405020304" pitchFamily="18" charset="0"/>
              </a:rPr>
              <a:t>5. Triển khai giáo dục STEM </a:t>
            </a:r>
            <a:endParaRPr lang="en-GB" sz="2500" dirty="0" smtClean="0">
              <a:latin typeface="Times New Roman" panose="02020603050405020304" pitchFamily="18" charset="0"/>
              <a:cs typeface="Times New Roman" panose="02020603050405020304" pitchFamily="18" charset="0"/>
            </a:endParaRPr>
          </a:p>
          <a:p>
            <a:pPr algn="just"/>
            <a:r>
              <a:rPr lang="en-GB" sz="2500" dirty="0" err="1" smtClean="0">
                <a:latin typeface="Times New Roman" panose="02020603050405020304" pitchFamily="18" charset="0"/>
                <a:cs typeface="Times New Roman" panose="02020603050405020304" pitchFamily="18" charset="0"/>
              </a:rPr>
              <a:t>Từ</a:t>
            </a:r>
            <a:r>
              <a:rPr lang="en-GB" sz="2500" dirty="0" smtClean="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năm</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học</a:t>
            </a:r>
            <a:r>
              <a:rPr lang="en-GB" sz="2500" dirty="0">
                <a:latin typeface="Times New Roman" panose="02020603050405020304" pitchFamily="18" charset="0"/>
                <a:cs typeface="Times New Roman" panose="02020603050405020304" pitchFamily="18" charset="0"/>
              </a:rPr>
              <a:t> 2023-2024 </a:t>
            </a:r>
            <a:r>
              <a:rPr lang="en-GB" sz="2500" dirty="0" err="1">
                <a:latin typeface="Times New Roman" panose="02020603050405020304" pitchFamily="18" charset="0"/>
                <a:cs typeface="Times New Roman" panose="02020603050405020304" pitchFamily="18" charset="0"/>
              </a:rPr>
              <a:t>triển</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khai</a:t>
            </a:r>
            <a:r>
              <a:rPr lang="en-GB" sz="2500" dirty="0">
                <a:latin typeface="Times New Roman" panose="02020603050405020304" pitchFamily="18" charset="0"/>
                <a:cs typeface="Times New Roman" panose="02020603050405020304" pitchFamily="18" charset="0"/>
              </a:rPr>
              <a:t> 100% </a:t>
            </a:r>
            <a:r>
              <a:rPr lang="en-GB" sz="2500" dirty="0" err="1">
                <a:latin typeface="Times New Roman" panose="02020603050405020304" pitchFamily="18" charset="0"/>
                <a:cs typeface="Times New Roman" panose="02020603050405020304" pitchFamily="18" charset="0"/>
              </a:rPr>
              <a:t>các</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cơ</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sở</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giáo</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dục</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tiểu</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học</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Phòng</a:t>
            </a:r>
            <a:r>
              <a:rPr lang="en-GB" sz="2500" dirty="0">
                <a:latin typeface="Times New Roman" panose="02020603050405020304" pitchFamily="18" charset="0"/>
                <a:cs typeface="Times New Roman" panose="02020603050405020304" pitchFamily="18" charset="0"/>
              </a:rPr>
              <a:t> GDĐT </a:t>
            </a:r>
            <a:r>
              <a:rPr lang="en-GB" sz="2500" dirty="0" err="1">
                <a:latin typeface="Times New Roman" panose="02020603050405020304" pitchFamily="18" charset="0"/>
                <a:cs typeface="Times New Roman" panose="02020603050405020304" pitchFamily="18" charset="0"/>
              </a:rPr>
              <a:t>chỉ</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đạo</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các</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cơ</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sở</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giáo</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dục</a:t>
            </a:r>
            <a:r>
              <a:rPr lang="en-GB" sz="2500" dirty="0">
                <a:latin typeface="Times New Roman" panose="02020603050405020304" pitchFamily="18" charset="0"/>
                <a:cs typeface="Times New Roman" panose="02020603050405020304" pitchFamily="18" charset="0"/>
              </a:rPr>
              <a:t> x</a:t>
            </a:r>
            <a:r>
              <a:rPr lang="en-US" sz="2500" dirty="0" err="1">
                <a:latin typeface="Times New Roman" panose="02020603050405020304" pitchFamily="18" charset="0"/>
                <a:cs typeface="Times New Roman" panose="02020603050405020304" pitchFamily="18" charset="0"/>
              </a:rPr>
              <a:t>ây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dựng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hoạch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tổ</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chức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thực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hiện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dục</a:t>
            </a:r>
            <a:r>
              <a:rPr lang="en-US" sz="2500" dirty="0">
                <a:latin typeface="Times New Roman" panose="02020603050405020304" pitchFamily="18" charset="0"/>
                <a:cs typeface="Times New Roman" panose="02020603050405020304" pitchFamily="18" charset="0"/>
              </a:rPr>
              <a:t> STEM </a:t>
            </a:r>
            <a:r>
              <a:rPr lang="en-US" sz="2500" dirty="0" err="1">
                <a:latin typeface="Times New Roman" panose="02020603050405020304" pitchFamily="18" charset="0"/>
                <a:cs typeface="Times New Roman" panose="02020603050405020304" pitchFamily="18" charset="0"/>
              </a:rPr>
              <a:t>trong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hoạch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dục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trường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hoạch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dạy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môn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hoạt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động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dục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xây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dựng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chuẩn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hóa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phòng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Khoa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Công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nghệ</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theo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định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chuẩn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bị</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điều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kiện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sở</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vật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chất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thiết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bị</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dạy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đáp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ứng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yêu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cầu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tổ</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chức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hoạt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động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dục</a:t>
            </a:r>
            <a:r>
              <a:rPr lang="en-US" sz="2500" dirty="0">
                <a:latin typeface="Times New Roman" panose="02020603050405020304" pitchFamily="18" charset="0"/>
                <a:cs typeface="Times New Roman" panose="02020603050405020304" pitchFamily="18" charset="0"/>
              </a:rPr>
              <a:t> </a:t>
            </a:r>
            <a:r>
              <a:rPr lang="en-US" sz="2500" dirty="0" smtClean="0">
                <a:latin typeface="Times New Roman" panose="02020603050405020304" pitchFamily="18" charset="0"/>
                <a:cs typeface="Times New Roman" panose="02020603050405020304" pitchFamily="18" charset="0"/>
              </a:rPr>
              <a:t>STEM</a:t>
            </a:r>
          </a:p>
          <a:p>
            <a:pPr algn="just"/>
            <a:r>
              <a:rPr lang="vi-VN" sz="2500" dirty="0">
                <a:latin typeface="Times New Roman" panose="02020603050405020304" pitchFamily="18" charset="0"/>
                <a:cs typeface="Times New Roman" panose="02020603050405020304" pitchFamily="18" charset="0"/>
              </a:rPr>
              <a:t>Tăng cường tham mưu UBND </a:t>
            </a:r>
            <a:r>
              <a:rPr lang="en-GB" sz="2500" dirty="0" err="1">
                <a:latin typeface="Times New Roman" panose="02020603050405020304" pitchFamily="18" charset="0"/>
                <a:cs typeface="Times New Roman" panose="02020603050405020304" pitchFamily="18" charset="0"/>
              </a:rPr>
              <a:t>các</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cấp</a:t>
            </a:r>
            <a:r>
              <a:rPr lang="vi-VN" sz="2500" dirty="0">
                <a:latin typeface="Times New Roman" panose="02020603050405020304" pitchFamily="18" charset="0"/>
                <a:cs typeface="Times New Roman" panose="02020603050405020304" pitchFamily="18" charset="0"/>
              </a:rPr>
              <a:t> quan tâm bố trí nguồn kinh phí, trang bị cơ sở vật chất để bảo đảm thực hiện hiệu quả giáo dục STEM; thực hiện hiệu quả công tác tuyên truyền, nâng cao nhận thức của cán bộ quản lí, giáo viên, cha mẹ học sinh, học sinh về vai trò của giáo dục </a:t>
            </a:r>
            <a:r>
              <a:rPr lang="vi-VN" sz="2500" dirty="0" smtClean="0">
                <a:latin typeface="Times New Roman" panose="02020603050405020304" pitchFamily="18" charset="0"/>
                <a:cs typeface="Times New Roman" panose="02020603050405020304" pitchFamily="18" charset="0"/>
              </a:rPr>
              <a:t>STEM</a:t>
            </a:r>
            <a:endParaRPr lang="en-GB" sz="2500" dirty="0" smtClean="0">
              <a:latin typeface="Times New Roman" panose="02020603050405020304" pitchFamily="18" charset="0"/>
              <a:cs typeface="Times New Roman" panose="02020603050405020304" pitchFamily="18" charset="0"/>
            </a:endParaRPr>
          </a:p>
          <a:p>
            <a:pPr algn="just"/>
            <a:endParaRPr lang="en-GB" sz="2500" dirty="0" smtClean="0">
              <a:latin typeface="Times New Roman" panose="02020603050405020304" pitchFamily="18" charset="0"/>
              <a:cs typeface="Times New Roman" panose="02020603050405020304" pitchFamily="18" charset="0"/>
            </a:endParaRPr>
          </a:p>
          <a:p>
            <a:pPr algn="just"/>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88921712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989207"/>
            <a:ext cx="11860212" cy="560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de-DE" sz="2500" b="1" i="1" dirty="0" smtClean="0">
                <a:latin typeface="Times New Roman" panose="02020603050405020304" pitchFamily="18" charset="0"/>
                <a:cs typeface="Times New Roman" panose="02020603050405020304" pitchFamily="18" charset="0"/>
              </a:rPr>
              <a:t>6</a:t>
            </a:r>
            <a:r>
              <a:rPr lang="de-DE" sz="2500" b="1" i="1" dirty="0">
                <a:latin typeface="Times New Roman" panose="02020603050405020304" pitchFamily="18" charset="0"/>
                <a:cs typeface="Times New Roman" panose="02020603050405020304" pitchFamily="18" charset="0"/>
              </a:rPr>
              <a:t>. </a:t>
            </a:r>
            <a:r>
              <a:rPr lang="en-GB" sz="2500" b="1" i="1" dirty="0" err="1">
                <a:latin typeface="Times New Roman" panose="02020603050405020304" pitchFamily="18" charset="0"/>
                <a:cs typeface="Times New Roman" panose="02020603050405020304" pitchFamily="18" charset="0"/>
              </a:rPr>
              <a:t>Triển</a:t>
            </a:r>
            <a:r>
              <a:rPr lang="en-GB" sz="2500" b="1" i="1" dirty="0">
                <a:latin typeface="Times New Roman" panose="02020603050405020304" pitchFamily="18" charset="0"/>
                <a:cs typeface="Times New Roman" panose="02020603050405020304" pitchFamily="18" charset="0"/>
              </a:rPr>
              <a:t> </a:t>
            </a:r>
            <a:r>
              <a:rPr lang="en-GB" sz="2500" b="1" i="1" dirty="0" err="1">
                <a:latin typeface="Times New Roman" panose="02020603050405020304" pitchFamily="18" charset="0"/>
                <a:cs typeface="Times New Roman" panose="02020603050405020304" pitchFamily="18" charset="0"/>
              </a:rPr>
              <a:t>khai</a:t>
            </a:r>
            <a:r>
              <a:rPr lang="en-GB" sz="2500" b="1" i="1" dirty="0">
                <a:latin typeface="Times New Roman" panose="02020603050405020304" pitchFamily="18" charset="0"/>
                <a:cs typeface="Times New Roman" panose="02020603050405020304" pitchFamily="18" charset="0"/>
              </a:rPr>
              <a:t> </a:t>
            </a:r>
            <a:r>
              <a:rPr lang="en-GB" sz="2500" b="1" i="1" dirty="0" err="1">
                <a:latin typeface="Times New Roman" panose="02020603050405020304" pitchFamily="18" charset="0"/>
                <a:cs typeface="Times New Roman" panose="02020603050405020304" pitchFamily="18" charset="0"/>
              </a:rPr>
              <a:t>giáo</a:t>
            </a:r>
            <a:r>
              <a:rPr lang="en-GB" sz="2500" b="1" i="1" dirty="0">
                <a:latin typeface="Times New Roman" panose="02020603050405020304" pitchFamily="18" charset="0"/>
                <a:cs typeface="Times New Roman" panose="02020603050405020304" pitchFamily="18" charset="0"/>
              </a:rPr>
              <a:t> </a:t>
            </a:r>
            <a:r>
              <a:rPr lang="en-GB" sz="2500" b="1" i="1" dirty="0" err="1">
                <a:latin typeface="Times New Roman" panose="02020603050405020304" pitchFamily="18" charset="0"/>
                <a:cs typeface="Times New Roman" panose="02020603050405020304" pitchFamily="18" charset="0"/>
              </a:rPr>
              <a:t>dục</a:t>
            </a:r>
            <a:r>
              <a:rPr lang="en-GB" sz="2500" b="1" i="1" dirty="0">
                <a:latin typeface="Times New Roman" panose="02020603050405020304" pitchFamily="18" charset="0"/>
                <a:cs typeface="Times New Roman" panose="02020603050405020304" pitchFamily="18" charset="0"/>
              </a:rPr>
              <a:t> </a:t>
            </a:r>
            <a:r>
              <a:rPr lang="en-GB" sz="2500" b="1" i="1" dirty="0" err="1">
                <a:latin typeface="Times New Roman" panose="02020603050405020304" pitchFamily="18" charset="0"/>
                <a:cs typeface="Times New Roman" panose="02020603050405020304" pitchFamily="18" charset="0"/>
              </a:rPr>
              <a:t>dinh</a:t>
            </a:r>
            <a:r>
              <a:rPr lang="en-GB" sz="2500" b="1" i="1" dirty="0">
                <a:latin typeface="Times New Roman" panose="02020603050405020304" pitchFamily="18" charset="0"/>
                <a:cs typeface="Times New Roman" panose="02020603050405020304" pitchFamily="18" charset="0"/>
              </a:rPr>
              <a:t> </a:t>
            </a:r>
            <a:r>
              <a:rPr lang="en-GB" sz="2500" b="1" i="1" dirty="0" err="1">
                <a:latin typeface="Times New Roman" panose="02020603050405020304" pitchFamily="18" charset="0"/>
                <a:cs typeface="Times New Roman" panose="02020603050405020304" pitchFamily="18" charset="0"/>
              </a:rPr>
              <a:t>dưỡng</a:t>
            </a:r>
            <a:r>
              <a:rPr lang="en-GB" sz="2500" b="1" i="1" dirty="0">
                <a:latin typeface="Times New Roman" panose="02020603050405020304" pitchFamily="18" charset="0"/>
                <a:cs typeface="Times New Roman" panose="02020603050405020304" pitchFamily="18" charset="0"/>
              </a:rPr>
              <a:t>.</a:t>
            </a:r>
            <a:r>
              <a:rPr lang="vi-VN" sz="2500" b="1" i="1" dirty="0">
                <a:latin typeface="Times New Roman" panose="02020603050405020304" pitchFamily="18" charset="0"/>
                <a:cs typeface="Times New Roman" panose="02020603050405020304" pitchFamily="18" charset="0"/>
              </a:rPr>
              <a:t> </a:t>
            </a:r>
            <a:endParaRPr lang="en-GB" sz="2500" dirty="0">
              <a:latin typeface="Times New Roman" panose="02020603050405020304" pitchFamily="18" charset="0"/>
              <a:cs typeface="Times New Roman" panose="02020603050405020304" pitchFamily="18" charset="0"/>
            </a:endParaRPr>
          </a:p>
          <a:p>
            <a:pPr algn="just"/>
            <a:r>
              <a:rPr lang="en-GB" sz="2500" dirty="0" err="1">
                <a:latin typeface="Times New Roman" panose="02020603050405020304" pitchFamily="18" charset="0"/>
                <a:cs typeface="Times New Roman" panose="02020603050405020304" pitchFamily="18" charset="0"/>
              </a:rPr>
              <a:t>Chỉ</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đạo</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các</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cơ</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sở</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giáo</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dục</a:t>
            </a:r>
            <a:r>
              <a:rPr lang="vi-VN" sz="2500" dirty="0">
                <a:latin typeface="Times New Roman" panose="02020603050405020304" pitchFamily="18" charset="0"/>
                <a:cs typeface="Times New Roman" panose="02020603050405020304" pitchFamily="18" charset="0"/>
              </a:rPr>
              <a:t> triển khai </a:t>
            </a:r>
            <a:r>
              <a:rPr lang="en-GB" sz="2500" dirty="0">
                <a:latin typeface="Times New Roman" panose="02020603050405020304" pitchFamily="18" charset="0"/>
                <a:cs typeface="Times New Roman" panose="02020603050405020304" pitchFamily="18" charset="0"/>
              </a:rPr>
              <a:t>n</a:t>
            </a:r>
            <a:r>
              <a:rPr lang="vi-VN" sz="2500" dirty="0">
                <a:latin typeface="Times New Roman" panose="02020603050405020304" pitchFamily="18" charset="0"/>
                <a:cs typeface="Times New Roman" panose="02020603050405020304" pitchFamily="18" charset="0"/>
              </a:rPr>
              <a:t>ội dung phát triển năng lực thể chất trong CTGDPT2018 qua tiếp cận giáo dục dinh dưỡng, xây dựng kế hoạch thực hiện với các khối lớp 1,2,3; tổ chức cho </a:t>
            </a:r>
            <a:r>
              <a:rPr lang="en-GB" sz="2500" dirty="0" err="1" smtClean="0">
                <a:latin typeface="Times New Roman" panose="02020603050405020304" pitchFamily="18" charset="0"/>
                <a:cs typeface="Times New Roman" panose="02020603050405020304" pitchFamily="18" charset="0"/>
              </a:rPr>
              <a:t>tổ</a:t>
            </a:r>
            <a:r>
              <a:rPr lang="en-GB" sz="2500" dirty="0" smtClean="0">
                <a:latin typeface="Times New Roman" panose="02020603050405020304" pitchFamily="18" charset="0"/>
                <a:cs typeface="Times New Roman" panose="02020603050405020304" pitchFamily="18" charset="0"/>
              </a:rPr>
              <a:t> </a:t>
            </a:r>
            <a:r>
              <a:rPr lang="en-GB" sz="2500" dirty="0" err="1" smtClean="0">
                <a:latin typeface="Times New Roman" panose="02020603050405020304" pitchFamily="18" charset="0"/>
                <a:cs typeface="Times New Roman" panose="02020603050405020304" pitchFamily="18" charset="0"/>
              </a:rPr>
              <a:t>chuyên</a:t>
            </a:r>
            <a:r>
              <a:rPr lang="en-GB" sz="2500" dirty="0" smtClean="0">
                <a:latin typeface="Times New Roman" panose="02020603050405020304" pitchFamily="18" charset="0"/>
                <a:cs typeface="Times New Roman" panose="02020603050405020304" pitchFamily="18" charset="0"/>
              </a:rPr>
              <a:t> </a:t>
            </a:r>
            <a:r>
              <a:rPr lang="en-GB" sz="2500" dirty="0" err="1" smtClean="0">
                <a:latin typeface="Times New Roman" panose="02020603050405020304" pitchFamily="18" charset="0"/>
                <a:cs typeface="Times New Roman" panose="02020603050405020304" pitchFamily="18" charset="0"/>
              </a:rPr>
              <a:t>môn</a:t>
            </a:r>
            <a:r>
              <a:rPr lang="vi-VN" sz="2500" dirty="0" smtClean="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thảo luận </a:t>
            </a:r>
            <a:r>
              <a:rPr lang="vi-VN" sz="2500" dirty="0" smtClean="0">
                <a:latin typeface="Times New Roman" panose="02020603050405020304" pitchFamily="18" charset="0"/>
                <a:cs typeface="Times New Roman" panose="02020603050405020304" pitchFamily="18" charset="0"/>
              </a:rPr>
              <a:t>thống </a:t>
            </a:r>
            <a:r>
              <a:rPr lang="vi-VN" sz="2500" dirty="0">
                <a:latin typeface="Times New Roman" panose="02020603050405020304" pitchFamily="18" charset="0"/>
                <a:cs typeface="Times New Roman" panose="02020603050405020304" pitchFamily="18" charset="0"/>
              </a:rPr>
              <a:t>nhất kế hoạch khai thác nội dung giáo dinh dưỡng sử dụng nguồn học liệu trên trang web: </a:t>
            </a:r>
            <a:r>
              <a:rPr lang="vi-VN" sz="2500" dirty="0">
                <a:latin typeface="Times New Roman" panose="02020603050405020304" pitchFamily="18" charset="0"/>
                <a:cs typeface="Times New Roman" panose="02020603050405020304" pitchFamily="18" charset="0"/>
                <a:hlinkClick r:id="rId2"/>
              </a:rPr>
              <a:t>http://app.chichchoe.vn</a:t>
            </a:r>
            <a:r>
              <a:rPr lang="vi-VN" sz="2500" dirty="0">
                <a:latin typeface="Times New Roman" panose="02020603050405020304" pitchFamily="18" charset="0"/>
                <a:cs typeface="Times New Roman" panose="02020603050405020304" pitchFamily="18" charset="0"/>
              </a:rPr>
              <a:t>; đưa nội dung dinh dưỡng vào kế hoạch giáo dục nhà trườ</a:t>
            </a:r>
            <a:r>
              <a:rPr lang="en-GB" sz="2500" dirty="0">
                <a:latin typeface="Times New Roman" panose="02020603050405020304" pitchFamily="18" charset="0"/>
                <a:cs typeface="Times New Roman" panose="02020603050405020304" pitchFamily="18" charset="0"/>
              </a:rPr>
              <a:t>n</a:t>
            </a:r>
            <a:r>
              <a:rPr lang="vi-VN" sz="2500" dirty="0">
                <a:latin typeface="Times New Roman" panose="02020603050405020304" pitchFamily="18" charset="0"/>
                <a:cs typeface="Times New Roman" panose="02020603050405020304" pitchFamily="18" charset="0"/>
              </a:rPr>
              <a:t>g để thực hiện. Thực hiện công tác tuyên truyền, nâng cao nhận thức của cha mẹ học sinh về vai trò của giáo dục dinh dưỡng; tích cực hướng dẫn học sinh, cha mẹ học sinh sử dụng hiệu quả nguồn học </a:t>
            </a:r>
            <a:r>
              <a:rPr lang="vi-VN" sz="2500" dirty="0" smtClean="0">
                <a:latin typeface="Times New Roman" panose="02020603050405020304" pitchFamily="18" charset="0"/>
                <a:cs typeface="Times New Roman" panose="02020603050405020304" pitchFamily="18" charset="0"/>
              </a:rPr>
              <a:t>liệu</a:t>
            </a:r>
            <a:r>
              <a:rPr lang="en-GB" sz="2500" dirty="0" smtClean="0">
                <a:latin typeface="Times New Roman" panose="02020603050405020304" pitchFamily="18" charset="0"/>
                <a:cs typeface="Times New Roman" panose="02020603050405020304" pitchFamily="18" charset="0"/>
              </a:rPr>
              <a:t>.</a:t>
            </a:r>
          </a:p>
          <a:p>
            <a:r>
              <a:rPr lang="de-DE" sz="2500" b="1" i="1" dirty="0">
                <a:latin typeface="Times New Roman" panose="02020603050405020304" pitchFamily="18" charset="0"/>
                <a:cs typeface="Times New Roman" panose="02020603050405020304" pitchFamily="18" charset="0"/>
              </a:rPr>
              <a:t>7.</a:t>
            </a:r>
            <a:r>
              <a:rPr lang="vi-VN" sz="2500" b="1" i="1" dirty="0">
                <a:latin typeface="Times New Roman" panose="02020603050405020304" pitchFamily="18" charset="0"/>
                <a:cs typeface="Times New Roman" panose="02020603050405020304" pitchFamily="18" charset="0"/>
              </a:rPr>
              <a:t> Nâng cao hiệu quả phương pháp, hình thức tổ chức dạy học và phương pháp, hình thức đánh giá </a:t>
            </a:r>
            <a:endParaRPr lang="en-GB" sz="2500" dirty="0">
              <a:latin typeface="Times New Roman" panose="02020603050405020304" pitchFamily="18" charset="0"/>
              <a:cs typeface="Times New Roman" panose="02020603050405020304" pitchFamily="18" charset="0"/>
            </a:endParaRPr>
          </a:p>
          <a:p>
            <a:r>
              <a:rPr lang="vi-VN" sz="2500" i="1" dirty="0">
                <a:latin typeface="Times New Roman" panose="02020603050405020304" pitchFamily="18" charset="0"/>
                <a:cs typeface="Times New Roman" panose="02020603050405020304" pitchFamily="18" charset="0"/>
              </a:rPr>
              <a:t>a) Thực hiện linh hoạt các phương pháp và hình thức tổ chức dạy học </a:t>
            </a:r>
            <a:endParaRPr lang="en-GB" sz="2500" dirty="0">
              <a:latin typeface="Times New Roman" panose="02020603050405020304" pitchFamily="18" charset="0"/>
              <a:cs typeface="Times New Roman" panose="02020603050405020304" pitchFamily="18" charset="0"/>
            </a:endParaRPr>
          </a:p>
          <a:p>
            <a:pPr algn="just"/>
            <a:endParaRPr lang="en-GB" sz="2500" dirty="0" smtClean="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20461662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989207"/>
            <a:ext cx="11860212" cy="6632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dirty="0" smtClean="0">
                <a:latin typeface="Times New Roman" panose="02020603050405020304" pitchFamily="18" charset="0"/>
                <a:cs typeface="Times New Roman" panose="02020603050405020304" pitchFamily="18" charset="0"/>
              </a:rPr>
              <a:t>Thực </a:t>
            </a:r>
            <a:r>
              <a:rPr lang="vi-VN" sz="2500" dirty="0">
                <a:latin typeface="Times New Roman" panose="02020603050405020304" pitchFamily="18" charset="0"/>
                <a:cs typeface="Times New Roman" panose="02020603050405020304" pitchFamily="18" charset="0"/>
              </a:rPr>
              <a:t>hiện linh hoạt phương pháp, hình thức tổ chức dạy học theo hướng phát triển phẩm chất, năng lực của học sinh; vận dụng phù hợp những thành tố tích cực của các mô hình, phương thức giáo dục tiên tiến nhằm nâng cao chất lượng, hiệu quả giáo dục, đặc biệt là đổi mới tổ chức hoạt động giáo dục trên lớp học; tăng cường tổ chức thực hành trải nghiệm, tích hợp nội dung giáo dục địa phương, vận dụng kiến thức vào thực tế cuộc sống</a:t>
            </a:r>
            <a:r>
              <a:rPr lang="vi-VN" sz="2500" dirty="0" smtClean="0">
                <a:latin typeface="Times New Roman" panose="02020603050405020304" pitchFamily="18" charset="0"/>
                <a:cs typeface="Times New Roman" panose="02020603050405020304" pitchFamily="18" charset="0"/>
              </a:rPr>
              <a:t>.</a:t>
            </a:r>
            <a:endParaRPr lang="en-GB" sz="2500" dirty="0" smtClean="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Tiếp tục áp dụng một cách phù hợp mô hình trường học mới; </a:t>
            </a:r>
            <a:r>
              <a:rPr lang="nl-NL" sz="2500" dirty="0">
                <a:latin typeface="Times New Roman" panose="02020603050405020304" pitchFamily="18" charset="0"/>
                <a:cs typeface="Times New Roman" panose="02020603050405020304" pitchFamily="18" charset="0"/>
              </a:rPr>
              <a:t>dạy học theo phương pháp Bàn tay nặn bột; </a:t>
            </a:r>
            <a:r>
              <a:rPr lang="vi-VN" sz="2500" dirty="0">
                <a:latin typeface="Times New Roman" panose="02020603050405020304" pitchFamily="18" charset="0"/>
                <a:cs typeface="Times New Roman" panose="02020603050405020304" pitchFamily="18" charset="0"/>
              </a:rPr>
              <a:t>dạy học Mĩ thuật theo phương pháp mới; đổi mới phương pháp dạy học và đánh giá môn </a:t>
            </a:r>
            <a:r>
              <a:rPr lang="vi-VN" sz="2500" dirty="0">
                <a:solidFill>
                  <a:srgbClr val="FF0000"/>
                </a:solidFill>
                <a:latin typeface="Times New Roman" panose="02020603050405020304" pitchFamily="18" charset="0"/>
                <a:cs typeface="Times New Roman" panose="02020603050405020304" pitchFamily="18" charset="0"/>
              </a:rPr>
              <a:t>Tiếng Việt ở tiểu học</a:t>
            </a:r>
            <a:r>
              <a:rPr lang="vi-VN" sz="2500" dirty="0">
                <a:latin typeface="Times New Roman" panose="02020603050405020304" pitchFamily="18" charset="0"/>
                <a:cs typeface="Times New Roman" panose="02020603050405020304" pitchFamily="18" charset="0"/>
              </a:rPr>
              <a:t>; dạy học tích hợp các nội dung giáo dục ở cấp tiểu học linh hoạt với các hình thức tổ chức phù hợp theo kế hoạch giáo dục của nhà trường, trong đó quan tâm đến </a:t>
            </a:r>
            <a:r>
              <a:rPr lang="en-GB" sz="2500" dirty="0" err="1" smtClean="0">
                <a:solidFill>
                  <a:srgbClr val="FF0000"/>
                </a:solidFill>
                <a:latin typeface="Times New Roman" panose="02020603050405020304" pitchFamily="18" charset="0"/>
                <a:cs typeface="Times New Roman" panose="02020603050405020304" pitchFamily="18" charset="0"/>
              </a:rPr>
              <a:t>các</a:t>
            </a:r>
            <a:r>
              <a:rPr lang="en-GB" sz="2500" dirty="0" smtClean="0">
                <a:solidFill>
                  <a:srgbClr val="FF0000"/>
                </a:solidFill>
                <a:latin typeface="Times New Roman" panose="02020603050405020304" pitchFamily="18" charset="0"/>
                <a:cs typeface="Times New Roman" panose="02020603050405020304" pitchFamily="18" charset="0"/>
              </a:rPr>
              <a:t> </a:t>
            </a:r>
            <a:r>
              <a:rPr lang="vi-VN" sz="2500" dirty="0" smtClean="0">
                <a:solidFill>
                  <a:srgbClr val="FF0000"/>
                </a:solidFill>
                <a:latin typeface="Times New Roman" panose="02020603050405020304" pitchFamily="18" charset="0"/>
                <a:cs typeface="Times New Roman" panose="02020603050405020304" pitchFamily="18" charset="0"/>
              </a:rPr>
              <a:t>nội </a:t>
            </a:r>
            <a:r>
              <a:rPr lang="vi-VN" sz="2500" dirty="0">
                <a:solidFill>
                  <a:srgbClr val="FF0000"/>
                </a:solidFill>
                <a:latin typeface="Times New Roman" panose="02020603050405020304" pitchFamily="18" charset="0"/>
                <a:cs typeface="Times New Roman" panose="02020603050405020304" pitchFamily="18" charset="0"/>
              </a:rPr>
              <a:t>dung </a:t>
            </a:r>
            <a:r>
              <a:rPr lang="en-GB" sz="2500" dirty="0" err="1" smtClean="0">
                <a:solidFill>
                  <a:srgbClr val="FF0000"/>
                </a:solidFill>
                <a:latin typeface="Times New Roman" panose="02020603050405020304" pitchFamily="18" charset="0"/>
                <a:cs typeface="Times New Roman" panose="02020603050405020304" pitchFamily="18" charset="0"/>
              </a:rPr>
              <a:t>giáo</a:t>
            </a:r>
            <a:r>
              <a:rPr lang="en-GB" sz="2500" dirty="0" smtClean="0">
                <a:solidFill>
                  <a:srgbClr val="FF0000"/>
                </a:solidFill>
                <a:latin typeface="Times New Roman" panose="02020603050405020304" pitchFamily="18" charset="0"/>
                <a:cs typeface="Times New Roman" panose="02020603050405020304" pitchFamily="18" charset="0"/>
              </a:rPr>
              <a:t> </a:t>
            </a:r>
            <a:r>
              <a:rPr lang="en-GB" sz="2500" dirty="0" err="1" smtClean="0">
                <a:solidFill>
                  <a:srgbClr val="FF0000"/>
                </a:solidFill>
                <a:latin typeface="Times New Roman" panose="02020603050405020304" pitchFamily="18" charset="0"/>
                <a:cs typeface="Times New Roman" panose="02020603050405020304" pitchFamily="18" charset="0"/>
              </a:rPr>
              <a:t>dục</a:t>
            </a:r>
            <a:r>
              <a:rPr lang="en-GB" sz="2500" dirty="0" smtClean="0">
                <a:solidFill>
                  <a:srgbClr val="FF0000"/>
                </a:solidFill>
                <a:latin typeface="Times New Roman" panose="02020603050405020304" pitchFamily="18" charset="0"/>
                <a:cs typeface="Times New Roman" panose="02020603050405020304" pitchFamily="18" charset="0"/>
              </a:rPr>
              <a:t> </a:t>
            </a:r>
            <a:r>
              <a:rPr lang="en-GB" sz="2500" dirty="0" err="1" smtClean="0">
                <a:solidFill>
                  <a:srgbClr val="FF0000"/>
                </a:solidFill>
                <a:latin typeface="Times New Roman" panose="02020603050405020304" pitchFamily="18" charset="0"/>
                <a:cs typeface="Times New Roman" panose="02020603050405020304" pitchFamily="18" charset="0"/>
              </a:rPr>
              <a:t>tích</a:t>
            </a:r>
            <a:r>
              <a:rPr lang="en-GB" sz="2500" dirty="0" smtClean="0">
                <a:solidFill>
                  <a:srgbClr val="FF0000"/>
                </a:solidFill>
                <a:latin typeface="Times New Roman" panose="02020603050405020304" pitchFamily="18" charset="0"/>
                <a:cs typeface="Times New Roman" panose="02020603050405020304" pitchFamily="18" charset="0"/>
              </a:rPr>
              <a:t> </a:t>
            </a:r>
            <a:r>
              <a:rPr lang="en-GB" sz="2500" dirty="0" err="1" smtClean="0">
                <a:solidFill>
                  <a:srgbClr val="FF0000"/>
                </a:solidFill>
                <a:latin typeface="Times New Roman" panose="02020603050405020304" pitchFamily="18" charset="0"/>
                <a:cs typeface="Times New Roman" panose="02020603050405020304" pitchFamily="18" charset="0"/>
              </a:rPr>
              <a:t>hợp</a:t>
            </a:r>
            <a:r>
              <a:rPr lang="vi-VN" sz="2500" dirty="0" smtClean="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chú trọng đổi mới nội dung và </a:t>
            </a:r>
            <a:r>
              <a:rPr lang="vi-VN" sz="2500" dirty="0">
                <a:solidFill>
                  <a:srgbClr val="FF0000"/>
                </a:solidFill>
                <a:latin typeface="Times New Roman" panose="02020603050405020304" pitchFamily="18" charset="0"/>
                <a:cs typeface="Times New Roman" panose="02020603050405020304" pitchFamily="18" charset="0"/>
              </a:rPr>
              <a:t>hình thức sinh hoạt chuyên môn thông qua hoạt động dự giờ, nghiên cứu bài học</a:t>
            </a:r>
            <a:r>
              <a:rPr lang="vi-VN" sz="2500" dirty="0">
                <a:latin typeface="Times New Roman" panose="02020603050405020304" pitchFamily="18" charset="0"/>
                <a:cs typeface="Times New Roman" panose="02020603050405020304" pitchFamily="18" charset="0"/>
              </a:rPr>
              <a:t>, tham khảo các bài giảng trên truyền hình, kho học liệu số dùng chung của Bộ GDĐT để nâng cao năng lực nghề nghiệp của giáo viên.</a:t>
            </a:r>
            <a:endParaRPr lang="en-GB" sz="2500" dirty="0">
              <a:latin typeface="Times New Roman" panose="02020603050405020304" pitchFamily="18" charset="0"/>
              <a:cs typeface="Times New Roman" panose="02020603050405020304" pitchFamily="18" charset="0"/>
            </a:endParaRPr>
          </a:p>
          <a:p>
            <a:pPr algn="just"/>
            <a:endParaRPr lang="en-GB" sz="2500" dirty="0">
              <a:latin typeface="Times New Roman" panose="02020603050405020304" pitchFamily="18" charset="0"/>
              <a:cs typeface="Times New Roman" panose="02020603050405020304" pitchFamily="18" charset="0"/>
            </a:endParaRPr>
          </a:p>
          <a:p>
            <a:pPr algn="just"/>
            <a:endParaRPr lang="en-GB" sz="2500" dirty="0" smtClean="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27292700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989207"/>
            <a:ext cx="11860212" cy="560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i="1" dirty="0">
                <a:latin typeface="Times New Roman" panose="02020603050405020304" pitchFamily="18" charset="0"/>
                <a:cs typeface="Times New Roman" panose="02020603050405020304" pitchFamily="18" charset="0"/>
              </a:rPr>
              <a:t>b) Thực hiện hiệu quả các phương pháp và hình thức đánh giá </a:t>
            </a:r>
            <a:endParaRPr lang="en-GB" sz="2500" dirty="0">
              <a:latin typeface="Times New Roman" panose="02020603050405020304" pitchFamily="18" charset="0"/>
              <a:cs typeface="Times New Roman" panose="02020603050405020304" pitchFamily="18" charset="0"/>
            </a:endParaRPr>
          </a:p>
          <a:p>
            <a:pPr algn="just"/>
            <a:r>
              <a:rPr lang="pt-BR" sz="2500" dirty="0">
                <a:latin typeface="Times New Roman" panose="02020603050405020304" pitchFamily="18" charset="0"/>
                <a:cs typeface="Times New Roman" panose="02020603050405020304" pitchFamily="18" charset="0"/>
              </a:rPr>
              <a:t>Đối với học sinh lớp 5 tiếp tục được đánh giá theo quy định tại Thông tư số 30/2014/TT-BGDĐT và Thông tư số 22/2016/TT-BGDĐT. Đối với học sinh lớp 1, lớp 2, lớp 3, lớp 4 được đánh giá theo quy định tại Thông tư số 27/2020/TT-BGDĐT.</a:t>
            </a:r>
            <a:endParaRPr lang="en-GB" sz="2500" dirty="0">
              <a:latin typeface="Times New Roman" panose="02020603050405020304" pitchFamily="18" charset="0"/>
              <a:cs typeface="Times New Roman" panose="02020603050405020304" pitchFamily="18" charset="0"/>
            </a:endParaRPr>
          </a:p>
          <a:p>
            <a:pPr algn="just"/>
            <a:r>
              <a:rPr lang="pt-BR" sz="2500" dirty="0">
                <a:latin typeface="Times New Roman" panose="02020603050405020304" pitchFamily="18" charset="0"/>
                <a:cs typeface="Times New Roman" panose="02020603050405020304" pitchFamily="18" charset="0"/>
              </a:rPr>
              <a:t>Thực hiện nghiêm túc bàn giao kết quả giáo dục cuối năm học, phù hợp với từng nhóm đối tượng, kiên quyết không để học sinh “ngồi nhầm lớp”; thực hiện khen thưởng học sinh thực chất, đúng quy định, tránh khen tràn lan gây bức xúc cho cha mẹ học sinh và dư luận xã hội.</a:t>
            </a:r>
            <a:endParaRPr lang="en-GB" sz="2500" dirty="0">
              <a:latin typeface="Times New Roman" panose="02020603050405020304" pitchFamily="18" charset="0"/>
              <a:cs typeface="Times New Roman" panose="02020603050405020304" pitchFamily="18" charset="0"/>
            </a:endParaRPr>
          </a:p>
          <a:p>
            <a:pPr algn="just"/>
            <a:r>
              <a:rPr lang="pt-BR" sz="2500" dirty="0">
                <a:latin typeface="Times New Roman" panose="02020603050405020304" pitchFamily="18" charset="0"/>
                <a:cs typeface="Times New Roman" panose="02020603050405020304" pitchFamily="18" charset="0"/>
              </a:rPr>
              <a:t>Tiếp tục tổ chức tập huấn, hướng dẫn các giáo viên về hình thức tổ chức, phương pháp đánh giá thường xuyên; biên soạn đề và tổ chức thực hiện bài kiểm tra định kỳ cho các môn học theo Thông tư số 27/2020/TT-BGDĐT và Quyết định số 2904/QĐ-BGDĐT ngày 07/10/2022.</a:t>
            </a:r>
            <a:endParaRPr lang="en-GB" sz="2500" dirty="0">
              <a:latin typeface="Times New Roman" panose="02020603050405020304" pitchFamily="18" charset="0"/>
              <a:cs typeface="Times New Roman" panose="02020603050405020304" pitchFamily="18" charset="0"/>
            </a:endParaRPr>
          </a:p>
          <a:p>
            <a:pPr algn="just"/>
            <a:endParaRPr lang="en-GB" sz="2500" dirty="0" smtClean="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68676314"/>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989207"/>
            <a:ext cx="11860212" cy="560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b="1" dirty="0">
                <a:latin typeface="Times New Roman" panose="02020603050405020304" pitchFamily="18" charset="0"/>
                <a:cs typeface="Times New Roman" panose="02020603050405020304" pitchFamily="18" charset="0"/>
              </a:rPr>
              <a:t>II. Thực hiện quy hoạch </a:t>
            </a:r>
            <a:r>
              <a:rPr lang="pt-BR" sz="2500" b="1" dirty="0">
                <a:latin typeface="Times New Roman" panose="02020603050405020304" pitchFamily="18" charset="0"/>
                <a:cs typeface="Times New Roman" panose="02020603050405020304" pitchFamily="18" charset="0"/>
              </a:rPr>
              <a:t>phát triển</a:t>
            </a:r>
            <a:r>
              <a:rPr lang="vi-VN" sz="2500" b="1" dirty="0">
                <a:latin typeface="Times New Roman" panose="02020603050405020304" pitchFamily="18" charset="0"/>
                <a:cs typeface="Times New Roman" panose="02020603050405020304" pitchFamily="18" charset="0"/>
              </a:rPr>
              <a:t> mạng lưới trường, lớp; củng cố, nâng cao chất lượng phổ cập giáo dục và thực hiện công bằng trong </a:t>
            </a:r>
            <a:r>
              <a:rPr lang="pt-BR" sz="2500" b="1" dirty="0">
                <a:latin typeface="Times New Roman" panose="02020603050405020304" pitchFamily="18" charset="0"/>
                <a:cs typeface="Times New Roman" panose="02020603050405020304" pitchFamily="18" charset="0"/>
              </a:rPr>
              <a:t>tiếp cận </a:t>
            </a:r>
            <a:r>
              <a:rPr lang="vi-VN" sz="2500" b="1" dirty="0">
                <a:latin typeface="Times New Roman" panose="02020603050405020304" pitchFamily="18" charset="0"/>
                <a:cs typeface="Times New Roman" panose="02020603050405020304" pitchFamily="18" charset="0"/>
              </a:rPr>
              <a:t>giáo dục </a:t>
            </a:r>
            <a:endParaRPr lang="en-GB" sz="2500" dirty="0">
              <a:latin typeface="Times New Roman" panose="02020603050405020304" pitchFamily="18" charset="0"/>
              <a:cs typeface="Times New Roman" panose="02020603050405020304" pitchFamily="18" charset="0"/>
            </a:endParaRPr>
          </a:p>
          <a:p>
            <a:pPr algn="just"/>
            <a:r>
              <a:rPr lang="vi-VN" sz="2500" b="1" i="1" dirty="0">
                <a:latin typeface="Times New Roman" panose="02020603050405020304" pitchFamily="18" charset="0"/>
                <a:cs typeface="Times New Roman" panose="02020603050405020304" pitchFamily="18" charset="0"/>
              </a:rPr>
              <a:t>1. Rà soát, quy hoạch hợp lí mạng lưới trường, lớp</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Triển khai rà soát, sắp xếp, tổ chức lại các cơ sở giáo dục tiểu học theo hướng dẫn của Bộ </a:t>
            </a:r>
            <a:r>
              <a:rPr lang="vi-VN" sz="2500" dirty="0" smtClean="0">
                <a:latin typeface="Times New Roman" panose="02020603050405020304" pitchFamily="18" charset="0"/>
                <a:cs typeface="Times New Roman" panose="02020603050405020304" pitchFamily="18" charset="0"/>
              </a:rPr>
              <a:t>GDĐT, </a:t>
            </a:r>
            <a:r>
              <a:rPr lang="vi-VN" sz="2500" dirty="0">
                <a:latin typeface="Times New Roman" panose="02020603050405020304" pitchFamily="18" charset="0"/>
                <a:cs typeface="Times New Roman" panose="02020603050405020304" pitchFamily="18" charset="0"/>
              </a:rPr>
              <a:t>theo hướng thuận lợi cho việc học của học sinh gắn với các điều kiện bảo đảm chất </a:t>
            </a:r>
            <a:r>
              <a:rPr lang="vi-VN" sz="2500" dirty="0" smtClean="0">
                <a:latin typeface="Times New Roman" panose="02020603050405020304" pitchFamily="18" charset="0"/>
                <a:cs typeface="Times New Roman" panose="02020603050405020304" pitchFamily="18" charset="0"/>
              </a:rPr>
              <a:t>lượng; </a:t>
            </a:r>
            <a:r>
              <a:rPr lang="vi-VN" sz="2500" dirty="0">
                <a:latin typeface="Times New Roman" panose="02020603050405020304" pitchFamily="18" charset="0"/>
                <a:cs typeface="Times New Roman" panose="02020603050405020304" pitchFamily="18" charset="0"/>
              </a:rPr>
              <a:t>khắc phục tình trạng nhiều điểm trường lẻ, trường học có quy mô nhỏ, </a:t>
            </a:r>
            <a:r>
              <a:rPr lang="sq-AL" sz="2500" dirty="0">
                <a:latin typeface="Times New Roman" panose="02020603050405020304" pitchFamily="18" charset="0"/>
                <a:cs typeface="Times New Roman" panose="02020603050405020304" pitchFamily="18" charset="0"/>
              </a:rPr>
              <a:t>trường học có quy mô lớp học và sĩ số học sinh/lớp vượt quá quy </a:t>
            </a:r>
            <a:r>
              <a:rPr lang="sq-AL" sz="2500" dirty="0" smtClean="0">
                <a:latin typeface="Times New Roman" panose="02020603050405020304" pitchFamily="18" charset="0"/>
                <a:cs typeface="Times New Roman" panose="02020603050405020304" pitchFamily="18" charset="0"/>
              </a:rPr>
              <a:t>định</a:t>
            </a:r>
            <a:r>
              <a:rPr lang="en-GB" sz="2500" dirty="0" smtClean="0">
                <a:latin typeface="Times New Roman" panose="02020603050405020304" pitchFamily="18" charset="0"/>
                <a:cs typeface="Times New Roman" panose="02020603050405020304" pitchFamily="18" charset="0"/>
              </a:rPr>
              <a:t>.</a:t>
            </a:r>
          </a:p>
          <a:p>
            <a:pPr algn="just"/>
            <a:r>
              <a:rPr lang="vi-VN" sz="2500" dirty="0">
                <a:latin typeface="Times New Roman" panose="02020603050405020304" pitchFamily="18" charset="0"/>
                <a:cs typeface="Times New Roman" panose="02020603050405020304" pitchFamily="18" charset="0"/>
              </a:rPr>
              <a:t>Khi thực hiện quy hoạch, dồn ghép trường, lớp cần ưu tiên thực hiện dồn ghép các trường tiểu học có quy mô nhỏ với </a:t>
            </a:r>
            <a:r>
              <a:rPr lang="vi-VN" sz="2500" dirty="0" smtClean="0">
                <a:latin typeface="Times New Roman" panose="02020603050405020304" pitchFamily="18" charset="0"/>
                <a:cs typeface="Times New Roman" panose="02020603050405020304" pitchFamily="18" charset="0"/>
              </a:rPr>
              <a:t>nhau; </a:t>
            </a:r>
            <a:r>
              <a:rPr lang="vi-VN" sz="2500" dirty="0">
                <a:latin typeface="Times New Roman" panose="02020603050405020304" pitchFamily="18" charset="0"/>
                <a:cs typeface="Times New Roman" panose="02020603050405020304" pitchFamily="18" charset="0"/>
              </a:rPr>
              <a:t>có thể bố trí điểm trường để tạo điều kiện thuận lợi cho người học (có thể thành lập trường tiểu học liên xã, liên phường) không thành lập trường liên cấp Mầm non - Tiểu học. </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Đối với các trường liên cấp Tiểu học - Trung học cơ sở cần bảo đảm quy định tiêu chuẩn cơ sở vật chất các trường phổ thông có nhiều cấp học</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8804243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989207"/>
            <a:ext cx="11860212" cy="5734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b="1" i="1" dirty="0">
                <a:latin typeface="Times New Roman" panose="02020603050405020304" pitchFamily="18" charset="0"/>
                <a:cs typeface="Times New Roman" panose="02020603050405020304" pitchFamily="18" charset="0"/>
              </a:rPr>
              <a:t>2. Củng cố, nâng cao chất lượng phổ cập giáo dục và bảo đảm hiệu quả công tác kiểm định chất lượng giáo dục, xây dựng trường đạt chuẩn quốc gia</a:t>
            </a:r>
            <a:endParaRPr lang="en-GB" sz="2500" dirty="0">
              <a:latin typeface="Times New Roman" panose="02020603050405020304" pitchFamily="18" charset="0"/>
              <a:cs typeface="Times New Roman" panose="02020603050405020304" pitchFamily="18" charset="0"/>
            </a:endParaRPr>
          </a:p>
          <a:p>
            <a:pPr algn="just"/>
            <a:r>
              <a:rPr lang="vi-VN" sz="2500" i="1" dirty="0">
                <a:latin typeface="Times New Roman" panose="02020603050405020304" pitchFamily="18" charset="0"/>
                <a:cs typeface="Times New Roman" panose="02020603050405020304" pitchFamily="18" charset="0"/>
              </a:rPr>
              <a:t>a) Củng cố, nâng cao chất lượng phổ cập giáo dục</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Tiếp tục tham mưu </a:t>
            </a:r>
            <a:r>
              <a:rPr lang="en-GB" sz="2500" dirty="0">
                <a:latin typeface="Times New Roman" panose="02020603050405020304" pitchFamily="18" charset="0"/>
                <a:cs typeface="Times New Roman" panose="02020603050405020304" pitchFamily="18" charset="0"/>
              </a:rPr>
              <a:t>UBND </a:t>
            </a:r>
            <a:r>
              <a:rPr lang="en-GB" sz="2500" dirty="0" err="1">
                <a:latin typeface="Times New Roman" panose="02020603050405020304" pitchFamily="18" charset="0"/>
                <a:cs typeface="Times New Roman" panose="02020603050405020304" pitchFamily="18" charset="0"/>
              </a:rPr>
              <a:t>các</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cấp</a:t>
            </a:r>
            <a:r>
              <a:rPr lang="vi-VN" sz="2500" dirty="0">
                <a:latin typeface="Times New Roman" panose="02020603050405020304" pitchFamily="18" charset="0"/>
                <a:cs typeface="Times New Roman" panose="02020603050405020304" pitchFamily="18" charset="0"/>
              </a:rPr>
              <a:t> quan tâm chỉ đạo thực hiện hiệu quả công tác phổ cập giáo dục, xoá mù chữ theo các quy định của Chính phủ và Bộ GDĐT; tiếp tục chỉ đạo các trường tiểu học thực hiện hiệu quả công tác phối hợp với các trung tâm học tập cộng đồng để tổ chức các lớp dạy học chương trình xoá mù chữ và triển khai các giải pháp phù hợp khuyến khích đối tượng xoá mù chữ tham gia học tập</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nếu</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có</a:t>
            </a:r>
            <a:r>
              <a:rPr lang="en-GB" sz="2500" dirty="0">
                <a:latin typeface="Times New Roman" panose="02020603050405020304" pitchFamily="18" charset="0"/>
                <a:cs typeface="Times New Roman" panose="02020603050405020304" pitchFamily="18" charset="0"/>
              </a:rPr>
              <a:t>)</a:t>
            </a:r>
            <a:r>
              <a:rPr lang="vi-VN" sz="2500" dirty="0">
                <a:latin typeface="Times New Roman" panose="02020603050405020304" pitchFamily="18" charset="0"/>
                <a:cs typeface="Times New Roman" panose="02020603050405020304" pitchFamily="18" charset="0"/>
              </a:rPr>
              <a:t>; tăng cường công tác tập huấn, điều tra, phúc tra, nhập số liệu vào hệ thống, hoàn thiện, lưu trữ hồ sơ và thực hiện đúng quy trình, thủ tục kiểm tra công nhận đạt chuẩn phổ cập giáo dục tiểu học, trong đó tập trung chỉ đạo mức độ đạt chuẩn cần gắn liền với các điều kiện bảo đảm nhằm tạo nền tảng củng cố, nâng cao chất lượng phổ cập giáo dục tiểu học, bảo đảm thực hiện giáo dục tiểu học là giáo dục bắt buộc và góp phần nâng cao chất lượng giáo dục toàn diện</a:t>
            </a:r>
            <a:r>
              <a:rPr lang="vi-VN" sz="2500" dirty="0" smtClean="0">
                <a:latin typeface="Times New Roman" panose="02020603050405020304" pitchFamily="18" charset="0"/>
                <a:cs typeface="Times New Roman" panose="02020603050405020304" pitchFamily="18" charset="0"/>
              </a:rPr>
              <a:t>.</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98643319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864512"/>
            <a:ext cx="11860212" cy="599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i="1" dirty="0">
                <a:latin typeface="Times New Roman" panose="02020603050405020304" pitchFamily="18" charset="0"/>
                <a:cs typeface="Times New Roman" panose="02020603050405020304" pitchFamily="18" charset="0"/>
              </a:rPr>
              <a:t>b) Thực hiện hiệu quả công tác kiểm định chất lượng giáo dục và xây dựng trường đạt chuẩn quốc gia</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Tiếp tục thực hiện kiểm định chất lượng giáo dục và kiểm tra công nhận trường tiểu học đạt chuẩn quốc gia theo quy định của Bộ GDĐT. Thực hiện tốt công tác tham mưu UBND </a:t>
            </a:r>
            <a:r>
              <a:rPr lang="en-GB" sz="2500" dirty="0" err="1">
                <a:latin typeface="Times New Roman" panose="02020603050405020304" pitchFamily="18" charset="0"/>
                <a:cs typeface="Times New Roman" panose="02020603050405020304" pitchFamily="18" charset="0"/>
              </a:rPr>
              <a:t>cấp</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huyện</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thị</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thành</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phố</a:t>
            </a:r>
            <a:r>
              <a:rPr lang="en-GB" sz="2500" dirty="0">
                <a:latin typeface="Times New Roman" panose="02020603050405020304" pitchFamily="18" charset="0"/>
                <a:cs typeface="Times New Roman" panose="02020603050405020304" pitchFamily="18" charset="0"/>
              </a:rPr>
              <a:t>)</a:t>
            </a:r>
            <a:r>
              <a:rPr lang="vi-VN" sz="2500" dirty="0">
                <a:latin typeface="Times New Roman" panose="02020603050405020304" pitchFamily="18" charset="0"/>
                <a:cs typeface="Times New Roman" panose="02020603050405020304" pitchFamily="18" charset="0"/>
              </a:rPr>
              <a:t> phê duyệt kế hoạch, lộ trình thực hiện xây dựng</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trình</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cấp</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có</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thẩm</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quyền</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công</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nhận</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công</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nhận</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lại</a:t>
            </a:r>
            <a:r>
              <a:rPr lang="vi-VN" sz="2500" dirty="0">
                <a:latin typeface="Times New Roman" panose="02020603050405020304" pitchFamily="18" charset="0"/>
                <a:cs typeface="Times New Roman" panose="02020603050405020304" pitchFamily="18" charset="0"/>
              </a:rPr>
              <a:t> trường tiểu học đạt chuẩn quốc </a:t>
            </a:r>
            <a:r>
              <a:rPr lang="vi-VN" sz="2500" dirty="0" smtClean="0">
                <a:latin typeface="Times New Roman" panose="02020603050405020304" pitchFamily="18" charset="0"/>
                <a:cs typeface="Times New Roman" panose="02020603050405020304" pitchFamily="18" charset="0"/>
              </a:rPr>
              <a:t>gia. </a:t>
            </a:r>
            <a:endParaRPr lang="en-GB" sz="2500" dirty="0" smtClean="0">
              <a:latin typeface="Times New Roman" panose="02020603050405020304" pitchFamily="18" charset="0"/>
              <a:cs typeface="Times New Roman" panose="02020603050405020304" pitchFamily="18" charset="0"/>
            </a:endParaRPr>
          </a:p>
          <a:p>
            <a:r>
              <a:rPr lang="pt-BR" sz="2500" b="1" i="1" dirty="0">
                <a:latin typeface="Times New Roman" panose="02020603050405020304" pitchFamily="18" charset="0"/>
                <a:cs typeface="Times New Roman" panose="02020603050405020304" pitchFamily="18" charset="0"/>
              </a:rPr>
              <a:t>3. Triển khai các giải pháp </a:t>
            </a:r>
            <a:r>
              <a:rPr lang="vi-VN" sz="2500" b="1" i="1" dirty="0">
                <a:latin typeface="Times New Roman" panose="02020603050405020304" pitchFamily="18" charset="0"/>
                <a:cs typeface="Times New Roman" panose="02020603050405020304" pitchFamily="18" charset="0"/>
              </a:rPr>
              <a:t>tăng cường tiếng Việt cho học sinh dân tộc thiểu số</a:t>
            </a:r>
            <a:r>
              <a:rPr lang="pt-BR" sz="2500" b="1" i="1" dirty="0">
                <a:latin typeface="Times New Roman" panose="02020603050405020304" pitchFamily="18" charset="0"/>
                <a:cs typeface="Times New Roman" panose="02020603050405020304" pitchFamily="18" charset="0"/>
              </a:rPr>
              <a:t> và dạy học tiếng Việt cho trẻ em là người dân tộc thiểu số trước khi vào lớp 1 </a:t>
            </a:r>
            <a:endParaRPr lang="en-GB" sz="2500" dirty="0">
              <a:latin typeface="Times New Roman" panose="02020603050405020304" pitchFamily="18" charset="0"/>
              <a:cs typeface="Times New Roman" panose="02020603050405020304" pitchFamily="18" charset="0"/>
            </a:endParaRPr>
          </a:p>
          <a:p>
            <a:r>
              <a:rPr lang="pt-BR" sz="2500" i="1" dirty="0">
                <a:latin typeface="Times New Roman" panose="02020603050405020304" pitchFamily="18" charset="0"/>
                <a:cs typeface="Times New Roman" panose="02020603050405020304" pitchFamily="18" charset="0"/>
              </a:rPr>
              <a:t>a</a:t>
            </a:r>
            <a:r>
              <a:rPr lang="vi-VN" sz="2500" i="1" dirty="0">
                <a:latin typeface="Times New Roman" panose="02020603050405020304" pitchFamily="18" charset="0"/>
                <a:cs typeface="Times New Roman" panose="02020603050405020304" pitchFamily="18" charset="0"/>
              </a:rPr>
              <a:t>) Tăng cường tiếng Việt cho học sinh vùng dân tộc thiểu số</a:t>
            </a:r>
            <a:endParaRPr lang="en-GB" sz="2500" dirty="0">
              <a:latin typeface="Times New Roman" panose="02020603050405020304" pitchFamily="18" charset="0"/>
              <a:cs typeface="Times New Roman" panose="02020603050405020304" pitchFamily="18" charset="0"/>
            </a:endParaRPr>
          </a:p>
          <a:p>
            <a:r>
              <a:rPr lang="vi-VN" sz="2500" dirty="0">
                <a:latin typeface="Times New Roman" panose="02020603050405020304" pitchFamily="18" charset="0"/>
                <a:cs typeface="Times New Roman" panose="02020603050405020304" pitchFamily="18" charset="0"/>
              </a:rPr>
              <a:t>Tiếp tục thực hiện kế hoạch triển khai Đề án “Tăng cường tiếng Việt cho trẻ em mầm non, học sinh tiểu học vùng dân tộc thiểu số giai đoạn 2016-2020, định hướng đến 2025”,</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Kế</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hoạch</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số</a:t>
            </a:r>
            <a:r>
              <a:rPr lang="en-GB" sz="2500" dirty="0">
                <a:latin typeface="Times New Roman" panose="02020603050405020304" pitchFamily="18" charset="0"/>
                <a:cs typeface="Times New Roman" panose="02020603050405020304" pitchFamily="18" charset="0"/>
              </a:rPr>
              <a:t> </a:t>
            </a:r>
            <a:r>
              <a:rPr lang="en-US" sz="2500" dirty="0">
                <a:latin typeface="Times New Roman" panose="02020603050405020304" pitchFamily="18" charset="0"/>
                <a:cs typeface="Times New Roman" panose="02020603050405020304" pitchFamily="18" charset="0"/>
              </a:rPr>
              <a:t>343/</a:t>
            </a:r>
            <a:r>
              <a:rPr lang="en-GB" sz="2500" dirty="0">
                <a:latin typeface="Times New Roman" panose="02020603050405020304" pitchFamily="18" charset="0"/>
                <a:cs typeface="Times New Roman" panose="02020603050405020304" pitchFamily="18" charset="0"/>
              </a:rPr>
              <a:t>KH</a:t>
            </a:r>
            <a:r>
              <a:rPr lang="en-US" sz="2500" dirty="0">
                <a:latin typeface="Times New Roman" panose="02020603050405020304" pitchFamily="18" charset="0"/>
                <a:cs typeface="Times New Roman" panose="02020603050405020304" pitchFamily="18" charset="0"/>
              </a:rPr>
              <a:t>-UBND </a:t>
            </a:r>
            <a:r>
              <a:rPr lang="en-US" sz="2500" dirty="0" err="1">
                <a:latin typeface="Times New Roman" panose="02020603050405020304" pitchFamily="18" charset="0"/>
                <a:cs typeface="Times New Roman" panose="02020603050405020304" pitchFamily="18" charset="0"/>
              </a:rPr>
              <a:t>ngày</a:t>
            </a:r>
            <a:r>
              <a:rPr lang="en-US" sz="2500" dirty="0">
                <a:latin typeface="Times New Roman" panose="02020603050405020304" pitchFamily="18" charset="0"/>
                <a:cs typeface="Times New Roman" panose="02020603050405020304" pitchFamily="18" charset="0"/>
              </a:rPr>
              <a:t> 20 </a:t>
            </a:r>
            <a:r>
              <a:rPr lang="en-US" sz="2500" dirty="0" err="1">
                <a:latin typeface="Times New Roman" panose="02020603050405020304" pitchFamily="18" charset="0"/>
                <a:cs typeface="Times New Roman" panose="02020603050405020304" pitchFamily="18" charset="0"/>
              </a:rPr>
              <a:t>tháng</a:t>
            </a:r>
            <a:r>
              <a:rPr lang="en-US" sz="2500" dirty="0">
                <a:latin typeface="Times New Roman" panose="02020603050405020304" pitchFamily="18" charset="0"/>
                <a:cs typeface="Times New Roman" panose="02020603050405020304" pitchFamily="18" charset="0"/>
              </a:rPr>
              <a:t> 9 </a:t>
            </a:r>
            <a:r>
              <a:rPr lang="en-US" sz="2500" dirty="0" err="1">
                <a:latin typeface="Times New Roman" panose="02020603050405020304" pitchFamily="18" charset="0"/>
                <a:cs typeface="Times New Roman" panose="02020603050405020304" pitchFamily="18" charset="0"/>
              </a:rPr>
              <a:t>năm</a:t>
            </a:r>
            <a:r>
              <a:rPr lang="en-US" sz="2500" dirty="0">
                <a:latin typeface="Times New Roman" panose="02020603050405020304" pitchFamily="18" charset="0"/>
                <a:cs typeface="Times New Roman" panose="02020603050405020304" pitchFamily="18" charset="0"/>
              </a:rPr>
              <a:t> 2022 </a:t>
            </a:r>
            <a:r>
              <a:rPr lang="en-US" sz="2500" dirty="0" err="1">
                <a:latin typeface="Times New Roman" panose="02020603050405020304" pitchFamily="18" charset="0"/>
                <a:cs typeface="Times New Roman" panose="02020603050405020304" pitchFamily="18" charset="0"/>
              </a:rPr>
              <a:t>của</a:t>
            </a:r>
            <a:r>
              <a:rPr lang="en-US" sz="2500" dirty="0">
                <a:latin typeface="Times New Roman" panose="02020603050405020304" pitchFamily="18" charset="0"/>
                <a:cs typeface="Times New Roman" panose="02020603050405020304" pitchFamily="18" charset="0"/>
              </a:rPr>
              <a:t> UBND </a:t>
            </a:r>
            <a:r>
              <a:rPr lang="en-US" sz="2500" dirty="0" err="1">
                <a:latin typeface="Times New Roman" panose="02020603050405020304" pitchFamily="18" charset="0"/>
                <a:cs typeface="Times New Roman" panose="02020603050405020304" pitchFamily="18" charset="0"/>
              </a:rPr>
              <a:t>tỉnh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Thừa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Thiên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Huế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về</a:t>
            </a:r>
            <a:r>
              <a:rPr lang="en-US"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triển</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khai</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thực</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hiện</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đề</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án</a:t>
            </a:r>
            <a:r>
              <a:rPr lang="en-GB" sz="2500" dirty="0">
                <a:latin typeface="Times New Roman" panose="02020603050405020304" pitchFamily="18" charset="0"/>
                <a:cs typeface="Times New Roman" panose="02020603050405020304" pitchFamily="18" charset="0"/>
              </a:rPr>
              <a:t> </a:t>
            </a:r>
            <a:r>
              <a:rPr lang="en-US" sz="2500" dirty="0">
                <a:latin typeface="Times New Roman" panose="02020603050405020304" pitchFamily="18" charset="0"/>
                <a:cs typeface="Times New Roman" panose="02020603050405020304" pitchFamily="18" charset="0"/>
              </a:rPr>
              <a:t>"</a:t>
            </a:r>
            <a:r>
              <a:rPr lang="en-US" sz="2500" dirty="0" err="1">
                <a:latin typeface="Times New Roman" panose="02020603050405020304" pitchFamily="18" charset="0"/>
                <a:cs typeface="Times New Roman" panose="02020603050405020304" pitchFamily="18" charset="0"/>
              </a:rPr>
              <a:t>Tăng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cường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tiếng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Việt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trẻ</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mầm</a:t>
            </a:r>
            <a:r>
              <a:rPr lang="en-US" sz="2500" dirty="0">
                <a:latin typeface="Times New Roman" panose="02020603050405020304" pitchFamily="18" charset="0"/>
                <a:cs typeface="Times New Roman" panose="02020603050405020304" pitchFamily="18" charset="0"/>
              </a:rPr>
              <a:t> non </a:t>
            </a:r>
            <a:r>
              <a:rPr lang="en-US" sz="2500" dirty="0" err="1">
                <a:latin typeface="Times New Roman" panose="02020603050405020304" pitchFamily="18" charset="0"/>
                <a:cs typeface="Times New Roman" panose="02020603050405020304" pitchFamily="18" charset="0"/>
              </a:rPr>
              <a:t>và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sinh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tiểu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vùng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dân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tộc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thiểu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số</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giai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đoạn</a:t>
            </a:r>
            <a:r>
              <a:rPr lang="en-US" sz="2500" dirty="0">
                <a:latin typeface="Times New Roman" panose="02020603050405020304" pitchFamily="18" charset="0"/>
                <a:cs typeface="Times New Roman" panose="02020603050405020304" pitchFamily="18" charset="0"/>
              </a:rPr>
              <a:t> 2 </a:t>
            </a:r>
            <a:r>
              <a:rPr lang="en-US" sz="2500" dirty="0" err="1">
                <a:latin typeface="Times New Roman" panose="02020603050405020304" pitchFamily="18" charset="0"/>
                <a:cs typeface="Times New Roman" panose="02020603050405020304" pitchFamily="18" charset="0"/>
              </a:rPr>
              <a:t>từ</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năm</a:t>
            </a:r>
            <a:r>
              <a:rPr lang="en-US" sz="2500" dirty="0">
                <a:latin typeface="Times New Roman" panose="02020603050405020304" pitchFamily="18" charset="0"/>
                <a:cs typeface="Times New Roman" panose="02020603050405020304" pitchFamily="18" charset="0"/>
              </a:rPr>
              <a:t> 2022 </a:t>
            </a:r>
            <a:r>
              <a:rPr lang="en-US" sz="2500" dirty="0" err="1">
                <a:latin typeface="Times New Roman" panose="02020603050405020304" pitchFamily="18" charset="0"/>
                <a:cs typeface="Times New Roman" panose="02020603050405020304" pitchFamily="18" charset="0"/>
              </a:rPr>
              <a:t>đến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năm</a:t>
            </a:r>
            <a:r>
              <a:rPr lang="en-US" sz="2500" dirty="0">
                <a:latin typeface="Times New Roman" panose="02020603050405020304" pitchFamily="18" charset="0"/>
                <a:cs typeface="Times New Roman" panose="02020603050405020304" pitchFamily="18" charset="0"/>
              </a:rPr>
              <a:t> </a:t>
            </a:r>
            <a:r>
              <a:rPr lang="en-US" sz="2500" dirty="0" smtClean="0">
                <a:latin typeface="Times New Roman" panose="02020603050405020304" pitchFamily="18" charset="0"/>
                <a:cs typeface="Times New Roman" panose="02020603050405020304" pitchFamily="18" charset="0"/>
              </a:rPr>
              <a:t>2025“</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66082391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1022456"/>
            <a:ext cx="11860212" cy="10120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r>
              <a:rPr kumimoji="0" lang="en-GB" sz="3200" b="1"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A. </a:t>
            </a:r>
            <a:r>
              <a:rPr kumimoji="0" lang="en-GB" sz="3200" b="1" i="0" u="none" strike="noStrike" kern="1200" cap="none" spc="0" normalizeH="0" baseline="0" noProof="0" dirty="0" err="1" smtClean="0">
                <a:ln>
                  <a:noFill/>
                </a:ln>
                <a:solidFill>
                  <a:srgbClr val="404040"/>
                </a:solidFill>
                <a:effectLst/>
                <a:uLnTx/>
                <a:uFillTx/>
                <a:latin typeface="Times New Roman" panose="02020603050405020304" pitchFamily="18" charset="0"/>
                <a:ea typeface="+mn-ea"/>
                <a:cs typeface="Times New Roman" panose="02020603050405020304" pitchFamily="18" charset="0"/>
              </a:rPr>
              <a:t>Quy</a:t>
            </a:r>
            <a:r>
              <a:rPr kumimoji="0" lang="en-GB" sz="3200" b="1"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3200" b="1" i="0" u="none" strike="noStrike" kern="1200" cap="none" spc="0" normalizeH="0" baseline="0" noProof="0" dirty="0" err="1" smtClean="0">
                <a:ln>
                  <a:noFill/>
                </a:ln>
                <a:solidFill>
                  <a:srgbClr val="404040"/>
                </a:solidFill>
                <a:effectLst/>
                <a:uLnTx/>
                <a:uFillTx/>
                <a:latin typeface="Times New Roman" panose="02020603050405020304" pitchFamily="18" charset="0"/>
                <a:ea typeface="+mn-ea"/>
                <a:cs typeface="Times New Roman" panose="02020603050405020304" pitchFamily="18" charset="0"/>
              </a:rPr>
              <a:t>mô</a:t>
            </a:r>
            <a:r>
              <a:rPr kumimoji="0" lang="en-GB" sz="3200" b="1"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a:t>
            </a:r>
            <a:r>
              <a:rPr kumimoji="0" lang="en-GB" sz="3200" b="1" i="0" u="none" strike="noStrike" kern="1200" cap="none" spc="0" normalizeH="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3200" b="1" i="0" u="none" strike="noStrike" kern="1200" cap="none" spc="0" normalizeH="0" noProof="0" dirty="0" err="1" smtClean="0">
                <a:ln>
                  <a:noFill/>
                </a:ln>
                <a:solidFill>
                  <a:srgbClr val="404040"/>
                </a:solidFill>
                <a:effectLst/>
                <a:uLnTx/>
                <a:uFillTx/>
                <a:latin typeface="Times New Roman" panose="02020603050405020304" pitchFamily="18" charset="0"/>
                <a:ea typeface="+mn-ea"/>
                <a:cs typeface="Times New Roman" panose="02020603050405020304" pitchFamily="18" charset="0"/>
              </a:rPr>
              <a:t>số</a:t>
            </a:r>
            <a:r>
              <a:rPr kumimoji="0" lang="en-GB" sz="3200" b="1" i="0" u="none" strike="noStrike" kern="1200" cap="none" spc="0" normalizeH="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3200" b="1" i="0" u="none" strike="noStrike" kern="1200" cap="none" spc="0" normalizeH="0" noProof="0" dirty="0" err="1" smtClean="0">
                <a:ln>
                  <a:noFill/>
                </a:ln>
                <a:solidFill>
                  <a:srgbClr val="404040"/>
                </a:solidFill>
                <a:effectLst/>
                <a:uLnTx/>
                <a:uFillTx/>
                <a:latin typeface="Times New Roman" panose="02020603050405020304" pitchFamily="18" charset="0"/>
                <a:ea typeface="+mn-ea"/>
                <a:cs typeface="Times New Roman" panose="02020603050405020304" pitchFamily="18" charset="0"/>
              </a:rPr>
              <a:t>lượng</a:t>
            </a:r>
            <a:r>
              <a:rPr kumimoji="0" lang="en-GB" sz="3200" b="1" i="0" u="none" strike="noStrike" kern="1200" cap="none" spc="0" normalizeH="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3200" b="1" i="0" u="none" strike="noStrike" kern="1200" cap="none" spc="0" normalizeH="0" noProof="0" dirty="0" err="1" smtClean="0">
                <a:ln>
                  <a:noFill/>
                </a:ln>
                <a:solidFill>
                  <a:srgbClr val="404040"/>
                </a:solidFill>
                <a:effectLst/>
                <a:uLnTx/>
                <a:uFillTx/>
                <a:latin typeface="Times New Roman" panose="02020603050405020304" pitchFamily="18" charset="0"/>
                <a:ea typeface="+mn-ea"/>
                <a:cs typeface="Times New Roman" panose="02020603050405020304" pitchFamily="18" charset="0"/>
              </a:rPr>
              <a:t>giáo</a:t>
            </a:r>
            <a:r>
              <a:rPr kumimoji="0" lang="en-GB" sz="3200" b="1" i="0" u="none" strike="noStrike" kern="1200" cap="none" spc="0" normalizeH="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3200" b="1" i="0" u="none" strike="noStrike" kern="1200" cap="none" spc="0" normalizeH="0" noProof="0" dirty="0" err="1" smtClean="0">
                <a:ln>
                  <a:noFill/>
                </a:ln>
                <a:solidFill>
                  <a:srgbClr val="404040"/>
                </a:solidFill>
                <a:effectLst/>
                <a:uLnTx/>
                <a:uFillTx/>
                <a:latin typeface="Times New Roman" panose="02020603050405020304" pitchFamily="18" charset="0"/>
                <a:ea typeface="+mn-ea"/>
                <a:cs typeface="Times New Roman" panose="02020603050405020304" pitchFamily="18" charset="0"/>
              </a:rPr>
              <a:t>dục</a:t>
            </a:r>
            <a:r>
              <a:rPr kumimoji="0" lang="en-GB" sz="3200" b="1" i="0" u="none" strike="noStrike" kern="1200" cap="none" spc="0" normalizeH="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3200" b="1" i="0" u="none" strike="noStrike" kern="1200" cap="none" spc="0" normalizeH="0" noProof="0" dirty="0" err="1" smtClean="0">
                <a:ln>
                  <a:noFill/>
                </a:ln>
                <a:solidFill>
                  <a:srgbClr val="404040"/>
                </a:solidFill>
                <a:effectLst/>
                <a:uLnTx/>
                <a:uFillTx/>
                <a:latin typeface="Times New Roman" panose="02020603050405020304" pitchFamily="18" charset="0"/>
                <a:ea typeface="+mn-ea"/>
                <a:cs typeface="Times New Roman" panose="02020603050405020304" pitchFamily="18" charset="0"/>
              </a:rPr>
              <a:t>tiểu</a:t>
            </a:r>
            <a:r>
              <a:rPr kumimoji="0" lang="en-GB" sz="3200" b="1" i="0" u="none" strike="noStrike" kern="1200" cap="none" spc="0" normalizeH="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3200" b="1" i="0" u="none" strike="noStrike" kern="1200" cap="none" spc="0" normalizeH="0" noProof="0" dirty="0" err="1" smtClean="0">
                <a:ln>
                  <a:noFill/>
                </a:ln>
                <a:solidFill>
                  <a:srgbClr val="404040"/>
                </a:solidFill>
                <a:effectLst/>
                <a:uLnTx/>
                <a:uFillTx/>
                <a:latin typeface="Times New Roman" panose="02020603050405020304" pitchFamily="18" charset="0"/>
                <a:ea typeface="+mn-ea"/>
                <a:cs typeface="Times New Roman" panose="02020603050405020304" pitchFamily="18" charset="0"/>
              </a:rPr>
              <a:t>học</a:t>
            </a:r>
            <a:r>
              <a:rPr kumimoji="0" lang="en-GB" sz="3200" b="1"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a:t>
            </a:r>
            <a:endParaRPr kumimoji="0" lang="en-US" sz="3200" b="0" i="0" u="none" strike="noStrike" kern="1200" cap="none" spc="0" normalizeH="0" baseline="0" noProof="0" dirty="0">
              <a:ln>
                <a:noFill/>
              </a:ln>
              <a:solidFill>
                <a:srgbClr val="404040"/>
              </a:solidFill>
              <a:effectLst/>
              <a:uLnTx/>
              <a:uFillTx/>
              <a:latin typeface="Times New Roman" pitchFamily="18" charset="0"/>
              <a:ea typeface="+mn-ea"/>
              <a:cs typeface="Times New Roman" pitchFamily="18" charset="0"/>
            </a:endParaRPr>
          </a:p>
          <a:p>
            <a:pPr lvl="0" algn="just">
              <a:buClr>
                <a:srgbClr val="90C226"/>
              </a:buClr>
              <a:buFontTx/>
              <a:buChar char="-"/>
            </a:pPr>
            <a:r>
              <a:rPr lang="vi-VN" sz="3000" spc="-30" dirty="0" smtClean="0">
                <a:latin typeface="Times New Roman" panose="02020603050405020304" pitchFamily="18" charset="0"/>
                <a:ea typeface="Calibri" panose="020F0502020204030204" pitchFamily="34" charset="0"/>
              </a:rPr>
              <a:t>Tỉnh </a:t>
            </a:r>
            <a:r>
              <a:rPr lang="vi-VN" sz="3000" spc="-30" dirty="0">
                <a:latin typeface="Times New Roman" panose="02020603050405020304" pitchFamily="18" charset="0"/>
                <a:ea typeface="Calibri" panose="020F0502020204030204" pitchFamily="34" charset="0"/>
              </a:rPr>
              <a:t>hiện có 9 đơn vị hành chính trực thuộc gồm: thành phố Huế, thị xã Hương Thủy, thị xã Hương Trà và 06 huyện (Phong Điền, Quảng Điền, Phú Vang, Phú Lộc, A Lưới, Nam Đông</a:t>
            </a:r>
            <a:r>
              <a:rPr lang="vi-VN" sz="3000" spc="-30" dirty="0" smtClean="0">
                <a:latin typeface="Times New Roman" panose="02020603050405020304" pitchFamily="18" charset="0"/>
                <a:ea typeface="Calibri" panose="020F0502020204030204" pitchFamily="34" charset="0"/>
              </a:rPr>
              <a:t>).</a:t>
            </a:r>
            <a:endParaRPr lang="en-GB" sz="3000" spc="-30" dirty="0" smtClean="0">
              <a:latin typeface="Times New Roman" panose="02020603050405020304" pitchFamily="18" charset="0"/>
              <a:ea typeface="Calibri" panose="020F0502020204030204" pitchFamily="34" charset="0"/>
            </a:endParaRPr>
          </a:p>
          <a:p>
            <a:pPr lvl="0" algn="just">
              <a:buClr>
                <a:srgbClr val="90C226"/>
              </a:buClr>
              <a:buFontTx/>
              <a:buChar char="-"/>
            </a:pPr>
            <a:r>
              <a:rPr lang="vi-VN" sz="3000" spc="-30" dirty="0">
                <a:latin typeface="Times New Roman" panose="02020603050405020304" pitchFamily="18" charset="0"/>
                <a:ea typeface="Calibri" panose="020F0502020204030204" pitchFamily="34" charset="0"/>
              </a:rPr>
              <a:t>Toàn tỉnh có 46 xã miền núi có đồng bào DTTS, với trên 54.350 người gồm các dân tộc Tà Ôi, Cơ-tu, Bru - Vân Kiều, Hoa, Mường, Thái và Thổ; có 28.832 học sinh dân tộc thiểu số và miền núi (tiểu học có 6122 em, nữ 2975em) với 96 trường (tiểu học có 83 trường) có học sinh dân tộc thiểu số và miền núi ở các cấp học từ mầm non đến phổ thông</a:t>
            </a:r>
            <a:r>
              <a:rPr lang="vi-VN" sz="3000" spc="-30" dirty="0" smtClean="0">
                <a:latin typeface="Times New Roman" panose="02020603050405020304" pitchFamily="18" charset="0"/>
                <a:ea typeface="Calibri" panose="020F0502020204030204" pitchFamily="34" charset="0"/>
              </a:rPr>
              <a:t>.</a:t>
            </a:r>
            <a:endParaRPr lang="en-GB" sz="3000" spc="-30" dirty="0" smtClean="0">
              <a:latin typeface="Times New Roman" panose="02020603050405020304" pitchFamily="18" charset="0"/>
              <a:ea typeface="Calibri" panose="020F0502020204030204" pitchFamily="34" charset="0"/>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US" sz="3200" b="0" i="0" u="none" strike="noStrike" kern="1200" cap="none" spc="0" normalizeH="0" baseline="0" noProof="0" dirty="0" smtClean="0">
              <a:ln>
                <a:noFill/>
              </a:ln>
              <a:solidFill>
                <a:srgbClr val="404040"/>
              </a:solidFill>
              <a:effectLst/>
              <a:uLnTx/>
              <a:uFillTx/>
              <a:latin typeface="Times New Roman" pitchFamily="18" charset="0"/>
              <a:ea typeface="+mn-ea"/>
              <a:cs typeface="Times New Roman" pitchFamily="18" charset="0"/>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US" sz="3200" b="0" i="0" u="none" strike="noStrike" kern="1200" cap="none" spc="0" normalizeH="0" baseline="0" noProof="0" dirty="0" smtClean="0">
              <a:ln>
                <a:noFill/>
              </a:ln>
              <a:solidFill>
                <a:srgbClr val="404040"/>
              </a:solidFill>
              <a:effectLst/>
              <a:uLnTx/>
              <a:uFillTx/>
              <a:latin typeface="Times New Roman" pitchFamily="18" charset="0"/>
              <a:ea typeface="+mn-ea"/>
              <a:cs typeface="Times New Roman" pitchFamily="18" charset="0"/>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US" sz="3200" b="0" i="0" u="none" strike="noStrike" kern="1200" cap="none" spc="0" normalizeH="0" baseline="0" noProof="0" dirty="0">
              <a:ln>
                <a:noFill/>
              </a:ln>
              <a:solidFill>
                <a:srgbClr val="404040"/>
              </a:solidFill>
              <a:effectLst/>
              <a:uLnTx/>
              <a:uFillTx/>
              <a:latin typeface="Times New Roman" pitchFamily="18" charset="0"/>
              <a:ea typeface="+mn-ea"/>
              <a:cs typeface="Times New Roman"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smtClean="0">
                <a:ln>
                  <a:noFill/>
                </a:ln>
                <a:solidFill>
                  <a:srgbClr val="6600CC"/>
                </a:solidFill>
                <a:effectLst/>
                <a:uLnTx/>
                <a:uFillTx/>
                <a:latin typeface="Times New Roman" panose="02020603050405020304" pitchFamily="18" charset="0"/>
                <a:ea typeface="+mn-ea"/>
                <a:cs typeface="Times New Roman" panose="02020603050405020304" pitchFamily="18" charset="0"/>
              </a:rPr>
              <a:t>THỰC TRẠNG GIÁO DỤC TIỂU HỌC</a:t>
            </a:r>
            <a:endParaRPr kumimoji="0" lang="en-US" sz="2800" b="0" i="0" u="none" strike="noStrike" kern="1200" cap="none" spc="0" normalizeH="0" baseline="0" noProof="0" dirty="0">
              <a:ln>
                <a:noFill/>
              </a:ln>
              <a:solidFill>
                <a:srgbClr val="6600CC"/>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725832721"/>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864512"/>
            <a:ext cx="11860212" cy="599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i="1" dirty="0">
                <a:latin typeface="Times New Roman" panose="02020603050405020304" pitchFamily="18" charset="0"/>
                <a:cs typeface="Times New Roman" panose="02020603050405020304" pitchFamily="18" charset="0"/>
              </a:rPr>
              <a:t>b) Tổ chức dạy học tiếng Việt cho trẻ em là người dân tộc thiểu số trước khi vào lớp 1</a:t>
            </a:r>
            <a:endParaRPr lang="en-GB" sz="2500" dirty="0">
              <a:latin typeface="Times New Roman" panose="02020603050405020304" pitchFamily="18" charset="0"/>
              <a:cs typeface="Times New Roman" panose="02020603050405020304" pitchFamily="18" charset="0"/>
            </a:endParaRPr>
          </a:p>
          <a:p>
            <a:pPr algn="just"/>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Phòng</a:t>
            </a:r>
            <a:r>
              <a:rPr lang="en-US" sz="2500" dirty="0">
                <a:latin typeface="Times New Roman" panose="02020603050405020304" pitchFamily="18" charset="0"/>
                <a:cs typeface="Times New Roman" panose="02020603050405020304" pitchFamily="18" charset="0"/>
              </a:rPr>
              <a:t> GD&amp;ĐT </a:t>
            </a:r>
            <a:r>
              <a:rPr lang="en-US" sz="2500" dirty="0" err="1">
                <a:latin typeface="Times New Roman" panose="02020603050405020304" pitchFamily="18" charset="0"/>
                <a:cs typeface="Times New Roman" panose="02020603050405020304" pitchFamily="18" charset="0"/>
              </a:rPr>
              <a:t>có</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sinh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người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dân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tộc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thiểu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số</a:t>
            </a:r>
            <a:r>
              <a:rPr lang="en-US" sz="2500" dirty="0">
                <a:latin typeface="Times New Roman" panose="02020603050405020304" pitchFamily="18" charset="0"/>
                <a:cs typeface="Times New Roman" panose="02020603050405020304" pitchFamily="18" charset="0"/>
              </a:rPr>
              <a:t>, c</a:t>
            </a:r>
            <a:r>
              <a:rPr lang="vi-VN" sz="2500" dirty="0">
                <a:latin typeface="Times New Roman" panose="02020603050405020304" pitchFamily="18" charset="0"/>
                <a:cs typeface="Times New Roman" panose="02020603050405020304" pitchFamily="18" charset="0"/>
              </a:rPr>
              <a:t>hỉ đạo, hướng dẫn các cơ sở giáo dục tiểu học xây dựng kế hoạch và tổ chức thực hiện dạy học tiếng Việt cho trẻ em là người dân tộc thiểu số trước khi vào lớp 1</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hàng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năm</a:t>
            </a:r>
            <a:r>
              <a:rPr lang="vi-VN" sz="2500" dirty="0">
                <a:latin typeface="Times New Roman" panose="02020603050405020304" pitchFamily="18" charset="0"/>
                <a:cs typeface="Times New Roman" panose="02020603050405020304" pitchFamily="18" charset="0"/>
              </a:rPr>
              <a:t> theo quy định của Bộ GDĐT. Tổ chức tập huấn cho cán bộ quản lí, giáo viên về nội dung, phương pháp dạy và học tiếng Việt cho trẻ là người dân tộc thiểu số trước khi vào lớp 1 để chuẩn bị tâm thế và kĩ năng học tập cho trẻ em là người dân tộc thiểu số trước khi vào lớp 1</a:t>
            </a:r>
            <a:r>
              <a:rPr lang="vi-VN" sz="2500" dirty="0" smtClean="0">
                <a:latin typeface="Times New Roman" panose="02020603050405020304" pitchFamily="18" charset="0"/>
                <a:cs typeface="Times New Roman" panose="02020603050405020304" pitchFamily="18" charset="0"/>
              </a:rPr>
              <a:t>.</a:t>
            </a:r>
            <a:endParaRPr lang="en-GB" sz="2500" dirty="0" smtClean="0">
              <a:latin typeface="Times New Roman" panose="02020603050405020304" pitchFamily="18" charset="0"/>
              <a:cs typeface="Times New Roman" panose="02020603050405020304" pitchFamily="18" charset="0"/>
            </a:endParaRPr>
          </a:p>
          <a:p>
            <a:pPr algn="just"/>
            <a:r>
              <a:rPr lang="vi-VN" sz="2500" b="1" i="1" dirty="0">
                <a:latin typeface="Times New Roman" panose="02020603050405020304" pitchFamily="18" charset="0"/>
                <a:cs typeface="Times New Roman" panose="02020603050405020304" pitchFamily="18" charset="0"/>
              </a:rPr>
              <a:t>4. Thực hiện giáo dục đối với trẻ khuyết tật, trẻ em có hoàn cảnh khó khăn </a:t>
            </a:r>
            <a:endParaRPr lang="en-GB" sz="2500" dirty="0">
              <a:latin typeface="Times New Roman" panose="02020603050405020304" pitchFamily="18" charset="0"/>
              <a:cs typeface="Times New Roman" panose="02020603050405020304" pitchFamily="18" charset="0"/>
            </a:endParaRPr>
          </a:p>
          <a:p>
            <a:pPr algn="just"/>
            <a:r>
              <a:rPr lang="vi-VN" sz="2500" i="1" dirty="0">
                <a:latin typeface="Times New Roman" panose="02020603050405020304" pitchFamily="18" charset="0"/>
                <a:cs typeface="Times New Roman" panose="02020603050405020304" pitchFamily="18" charset="0"/>
              </a:rPr>
              <a:t>a) Đối với trẻ khuyết tật </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Mở rộng quy mô, nâng cao chất lượng giáo dục đối với trẻ khuyết tật, </a:t>
            </a:r>
            <a:r>
              <a:rPr lang="en-US" sz="2500" dirty="0" err="1">
                <a:latin typeface="Times New Roman" panose="02020603050405020304" pitchFamily="18" charset="0"/>
                <a:cs typeface="Times New Roman" panose="02020603050405020304" pitchFamily="18" charset="0"/>
              </a:rPr>
              <a:t>tiếp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tục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thực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hiện</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Kế hoạch 188/KH-UBND ngày 21/8/2020 về tăng cường sự lãnh đạo của Đảng, chính quyền các cấp đối với người </a:t>
            </a:r>
            <a:r>
              <a:rPr lang="en-US" sz="2500" dirty="0" err="1">
                <a:latin typeface="Times New Roman" panose="02020603050405020304" pitchFamily="18" charset="0"/>
                <a:cs typeface="Times New Roman" panose="02020603050405020304" pitchFamily="18" charset="0"/>
              </a:rPr>
              <a:t>khuyết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tật</a:t>
            </a:r>
            <a:r>
              <a:rPr lang="vi-VN" sz="2500" dirty="0">
                <a:latin typeface="Times New Roman" panose="02020603050405020304" pitchFamily="18" charset="0"/>
                <a:cs typeface="Times New Roman" panose="02020603050405020304" pitchFamily="18" charset="0"/>
              </a:rPr>
              <a:t> giai đoạn 2021-2025, Kế hoạch 229/KH-UBND ngày 30/10/2020 </a:t>
            </a:r>
            <a:r>
              <a:rPr lang="en-US" sz="2500" dirty="0" err="1">
                <a:latin typeface="Times New Roman" panose="02020603050405020304" pitchFamily="18" charset="0"/>
                <a:cs typeface="Times New Roman" panose="02020603050405020304" pitchFamily="18" charset="0"/>
              </a:rPr>
              <a:t>về</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chương trình trợ giúp người </a:t>
            </a:r>
            <a:r>
              <a:rPr lang="en-US" sz="2500" dirty="0" err="1">
                <a:latin typeface="Times New Roman" panose="02020603050405020304" pitchFamily="18" charset="0"/>
                <a:cs typeface="Times New Roman" panose="02020603050405020304" pitchFamily="18" charset="0"/>
              </a:rPr>
              <a:t>khuyết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tật</a:t>
            </a:r>
            <a:r>
              <a:rPr lang="vi-VN" sz="2500" dirty="0">
                <a:latin typeface="Times New Roman" panose="02020603050405020304" pitchFamily="18" charset="0"/>
                <a:cs typeface="Times New Roman" panose="02020603050405020304" pitchFamily="18" charset="0"/>
              </a:rPr>
              <a:t> giai đoạn 2021-2030</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của</a:t>
            </a:r>
            <a:r>
              <a:rPr lang="en-US" sz="2500" dirty="0">
                <a:latin typeface="Times New Roman" panose="02020603050405020304" pitchFamily="18" charset="0"/>
                <a:cs typeface="Times New Roman" panose="02020603050405020304" pitchFamily="18" charset="0"/>
              </a:rPr>
              <a:t> UBND </a:t>
            </a:r>
            <a:r>
              <a:rPr lang="en-US" sz="2500" dirty="0" err="1" smtClean="0">
                <a:latin typeface="Times New Roman" panose="02020603050405020304" pitchFamily="18" charset="0"/>
                <a:cs typeface="Times New Roman" panose="02020603050405020304" pitchFamily="18" charset="0"/>
              </a:rPr>
              <a:t>tỉnh</a:t>
            </a:r>
            <a:r>
              <a:rPr lang="en-US" sz="2500" smtClean="0">
                <a:latin typeface="Times New Roman" panose="02020603050405020304" pitchFamily="18" charset="0"/>
                <a:cs typeface="Times New Roman" panose="02020603050405020304" pitchFamily="18" charset="0"/>
              </a:rPr>
              <a:t>.</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174101644"/>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864512"/>
            <a:ext cx="11860212" cy="5350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en-US" sz="2500" dirty="0">
                <a:latin typeface="Times New Roman" panose="02020603050405020304" pitchFamily="18" charset="0"/>
                <a:cs typeface="Times New Roman" panose="02020603050405020304" pitchFamily="18" charset="0"/>
              </a:rPr>
              <a:t>T</a:t>
            </a:r>
            <a:r>
              <a:rPr lang="vi-VN" sz="2500" dirty="0">
                <a:latin typeface="Times New Roman" panose="02020603050405020304" pitchFamily="18" charset="0"/>
                <a:cs typeface="Times New Roman" panose="02020603050405020304" pitchFamily="18" charset="0"/>
              </a:rPr>
              <a:t>ham mưu với các cấp có thẩm quyền để thực hiện đầy đủ các chính sách đối với giáo viên trực tiếp giảng dạy học sinh khuyết tật theo phương thức giáo dục hòa nhập và đối với các cơ sở giáo dục có học sinh khuyết tật học hòa nhập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xây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dựng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mô</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hình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trường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hạnh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phúc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trong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đó</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quan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tâm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đặc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biệt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đến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trẻ</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em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có</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hoàn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cảnh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khó</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khăn</a:t>
            </a:r>
            <a:r>
              <a:rPr lang="en-US" sz="2500" dirty="0" smtClean="0">
                <a:latin typeface="Times New Roman" panose="02020603050405020304" pitchFamily="18" charset="0"/>
                <a:cs typeface="Times New Roman" panose="02020603050405020304" pitchFamily="18" charset="0"/>
              </a:rPr>
              <a:t>.</a:t>
            </a:r>
          </a:p>
          <a:p>
            <a:pPr algn="just"/>
            <a:r>
              <a:rPr lang="vi-VN" sz="2500" i="1" dirty="0">
                <a:latin typeface="Times New Roman" panose="02020603050405020304" pitchFamily="18" charset="0"/>
                <a:cs typeface="Times New Roman" panose="02020603050405020304" pitchFamily="18" charset="0"/>
              </a:rPr>
              <a:t>b) Đối với trẻ em lang thang cơ nhỡ</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Chỉ đạo các cơ sở giáo dục phối hợp với các tổ chức, cá nhân có liên quan tổ chức các lớp học linh hoạt cho trẻ em lang thang, cơ nhỡ theo kế hoạch dạy học và thời khoá biểu được điều chỉnh phù hợp với đối tượng học sinh và điều kiện của địa phương. Nội dung học tập cần tập trung vào các môn Toán, Tiếng Việt nhằm rèn kĩ năng đọc, viết và tính toán cho học sinh. Căn cứ số lượng trẻ có thể tổ chức thành các lớp cùng trình độ hoặc các lớp ghép không quá hai trình độ. Đánh giá học sinh có hoàn cảnh khó khăn thực hiện theo quy định hiện hành và căn cứ vào mức độ đạt được so với nội dung và yêu cầu đã được điều chỉnh theo quy </a:t>
            </a:r>
            <a:r>
              <a:rPr lang="vi-VN" sz="2500" dirty="0" smtClean="0">
                <a:latin typeface="Times New Roman" panose="02020603050405020304" pitchFamily="18" charset="0"/>
                <a:cs typeface="Times New Roman" panose="02020603050405020304" pitchFamily="18" charset="0"/>
              </a:rPr>
              <a:t>định</a:t>
            </a:r>
            <a:r>
              <a:rPr lang="en-GB" sz="2500" dirty="0" smtClean="0">
                <a:latin typeface="Times New Roman" panose="02020603050405020304" pitchFamily="18" charset="0"/>
                <a:cs typeface="Times New Roman" panose="02020603050405020304" pitchFamily="18" charset="0"/>
              </a:rPr>
              <a:t>.</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69574978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864512"/>
            <a:ext cx="11860212" cy="2913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b="1" i="1" dirty="0">
                <a:latin typeface="Times New Roman" panose="02020603050405020304" pitchFamily="18" charset="0"/>
                <a:cs typeface="Times New Roman" panose="02020603050405020304" pitchFamily="18" charset="0"/>
              </a:rPr>
              <a:t>5. Thực hiện hiệu quả lớp học linh hoạt, lớp ghép </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Căn cứ số lượng học sinh, điều kiện từng trường, từng địa phương các </a:t>
            </a:r>
            <a:r>
              <a:rPr lang="en-US" sz="2500" dirty="0" err="1">
                <a:latin typeface="Times New Roman" panose="02020603050405020304" pitchFamily="18" charset="0"/>
                <a:cs typeface="Times New Roman" panose="02020603050405020304" pitchFamily="18" charset="0"/>
              </a:rPr>
              <a:t>cơ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sở</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dục</a:t>
            </a:r>
            <a:r>
              <a:rPr lang="vi-VN" sz="2500" dirty="0">
                <a:latin typeface="Times New Roman" panose="02020603050405020304" pitchFamily="18" charset="0"/>
                <a:cs typeface="Times New Roman" panose="02020603050405020304" pitchFamily="18" charset="0"/>
              </a:rPr>
              <a:t> dựa vào kết quả đánh giá năng lực, trình độ và khả năng tiếp thu của học sinh tổ chức các lớp học linh hoạt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lớp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ghép</a:t>
            </a:r>
            <a:r>
              <a:rPr lang="vi-VN" sz="2500" dirty="0">
                <a:latin typeface="Times New Roman" panose="02020603050405020304" pitchFamily="18" charset="0"/>
                <a:cs typeface="Times New Roman" panose="02020603050405020304" pitchFamily="18" charset="0"/>
              </a:rPr>
              <a:t> để thực hiện các hoạt động dạy học phù hợp với đối tượng. Tại các địa bàn khó khăn để bảo đảm quyền lợi và thuận lợi học tập của học sinh có thể tổ chức dạy học lớp ghép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trong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trình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tổ</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chức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dạy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học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tại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lớp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ghép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phải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bảo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đảm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thực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hiện</a:t>
            </a:r>
            <a:r>
              <a:rPr lang="vi-VN" sz="2500" dirty="0">
                <a:latin typeface="Times New Roman" panose="02020603050405020304" pitchFamily="18" charset="0"/>
                <a:cs typeface="Times New Roman" panose="02020603050405020304" pitchFamily="18" charset="0"/>
              </a:rPr>
              <a:t> theo hướng dẫn của Bộ GDĐT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tại</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Công văn số 5335/BGDĐT-GDTH </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10108585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864512"/>
            <a:ext cx="11860212"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b="1" dirty="0">
                <a:latin typeface="Times New Roman" panose="02020603050405020304" pitchFamily="18" charset="0"/>
                <a:cs typeface="Times New Roman" panose="02020603050405020304" pitchFamily="18" charset="0"/>
              </a:rPr>
              <a:t>III. Củng cố và tăng cường các điều kiện bảo đảm chất lượng giáo dục </a:t>
            </a:r>
            <a:endParaRPr lang="en-GB" sz="2500" dirty="0">
              <a:latin typeface="Times New Roman" panose="02020603050405020304" pitchFamily="18" charset="0"/>
              <a:cs typeface="Times New Roman" panose="02020603050405020304" pitchFamily="18" charset="0"/>
            </a:endParaRPr>
          </a:p>
          <a:p>
            <a:pPr algn="just"/>
            <a:r>
              <a:rPr lang="vi-VN" sz="2500" b="1" i="1" dirty="0">
                <a:latin typeface="Times New Roman" panose="02020603050405020304" pitchFamily="18" charset="0"/>
                <a:cs typeface="Times New Roman" panose="02020603050405020304" pitchFamily="18" charset="0"/>
              </a:rPr>
              <a:t>1. Củng cố và phát triển đội ngũ giáo viên và cán bộ quản lí giáo dục</a:t>
            </a:r>
            <a:endParaRPr lang="en-GB" sz="2500" dirty="0">
              <a:latin typeface="Times New Roman" panose="02020603050405020304" pitchFamily="18" charset="0"/>
              <a:cs typeface="Times New Roman" panose="02020603050405020304" pitchFamily="18" charset="0"/>
            </a:endParaRPr>
          </a:p>
          <a:p>
            <a:pPr algn="just"/>
            <a:r>
              <a:rPr lang="vi-VN" sz="2500" i="1" dirty="0">
                <a:latin typeface="Times New Roman" panose="02020603050405020304" pitchFamily="18" charset="0"/>
                <a:cs typeface="Times New Roman" panose="02020603050405020304" pitchFamily="18" charset="0"/>
              </a:rPr>
              <a:t>a) Thực hiện tuyển dụng và linh hoạt các giải pháp bố trí, sử dụng giáo viên</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Tham mưu </a:t>
            </a:r>
            <a:r>
              <a:rPr lang="en-US" sz="2500" dirty="0" err="1">
                <a:latin typeface="Times New Roman" panose="02020603050405020304" pitchFamily="18" charset="0"/>
                <a:cs typeface="Times New Roman" panose="02020603050405020304" pitchFamily="18" charset="0"/>
              </a:rPr>
              <a:t>với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cơ</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quan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có</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thẩm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quyền</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tổ chức tuyển dụng giáo viên, rà soát, bố trí, sử dụng giáo viên bảo đảm đủ giáo viên dạy đúng, đủ các môn học theo quy định; khắc phục tình trạng thiếu hoặc bố trí, sử dụng giáo viên không phù hợp với chuyên ngành đào tạo đối với cấp tiểu học; thực hiện phương án điều chuyển, biệt phái giáo viên từ nơi thừa sang nơi </a:t>
            </a:r>
            <a:r>
              <a:rPr lang="vi-VN" sz="2500" dirty="0" smtClean="0">
                <a:latin typeface="Times New Roman" panose="02020603050405020304" pitchFamily="18" charset="0"/>
                <a:cs typeface="Times New Roman" panose="02020603050405020304" pitchFamily="18" charset="0"/>
              </a:rPr>
              <a:t>thiếu</a:t>
            </a:r>
            <a:r>
              <a:rPr lang="pt-BR" sz="2500" dirty="0" smtClean="0">
                <a:latin typeface="Times New Roman" panose="02020603050405020304" pitchFamily="18" charset="0"/>
                <a:cs typeface="Times New Roman" panose="02020603050405020304" pitchFamily="18" charset="0"/>
              </a:rPr>
              <a:t>; </a:t>
            </a:r>
            <a:r>
              <a:rPr lang="pt-BR" sz="2500" dirty="0">
                <a:latin typeface="Times New Roman" panose="02020603050405020304" pitchFamily="18" charset="0"/>
                <a:cs typeface="Times New Roman" panose="02020603050405020304" pitchFamily="18" charset="0"/>
              </a:rPr>
              <a:t>chủ động xây dựng các phương án để có nguồn tuyển dụng giáo viên thông qua hình thức đào tạo mới, đào tạo lại, đào tạo liên thông; đào tạo nâng trình độ chuẩn và một số giải pháp khác phù hợp với điều kiện cụ thể tại địa phương theo </a:t>
            </a:r>
            <a:r>
              <a:rPr lang="vi-VN" sz="2500" dirty="0">
                <a:latin typeface="Times New Roman" panose="02020603050405020304" pitchFamily="18" charset="0"/>
                <a:cs typeface="Times New Roman" panose="02020603050405020304" pitchFamily="18" charset="0"/>
              </a:rPr>
              <a:t>Chỉ thị của Thủ tướng Chính </a:t>
            </a:r>
            <a:r>
              <a:rPr lang="vi-VN" sz="2500" dirty="0" smtClean="0">
                <a:latin typeface="Times New Roman" panose="02020603050405020304" pitchFamily="18" charset="0"/>
                <a:cs typeface="Times New Roman" panose="02020603050405020304" pitchFamily="18" charset="0"/>
              </a:rPr>
              <a:t>phủ</a:t>
            </a:r>
            <a:r>
              <a:rPr lang="en-GB" sz="2500" dirty="0" smtClean="0">
                <a:latin typeface="Times New Roman" panose="02020603050405020304" pitchFamily="18" charset="0"/>
                <a:cs typeface="Times New Roman" panose="02020603050405020304" pitchFamily="18" charset="0"/>
              </a:rPr>
              <a:t>.</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27139115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864512"/>
            <a:ext cx="11860212" cy="547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pt-BR" sz="2500" i="1" dirty="0" smtClean="0">
                <a:latin typeface="Times New Roman" panose="02020603050405020304" pitchFamily="18" charset="0"/>
                <a:cs typeface="Times New Roman" panose="02020603050405020304" pitchFamily="18" charset="0"/>
              </a:rPr>
              <a:t>b</a:t>
            </a:r>
            <a:r>
              <a:rPr lang="pt-BR" sz="2500" i="1" dirty="0">
                <a:latin typeface="Times New Roman" panose="02020603050405020304" pitchFamily="18" charset="0"/>
                <a:cs typeface="Times New Roman" panose="02020603050405020304" pitchFamily="18" charset="0"/>
              </a:rPr>
              <a:t>) Nâng cao năng lực</a:t>
            </a:r>
            <a:r>
              <a:rPr lang="vi-VN" sz="2500" i="1" dirty="0">
                <a:latin typeface="Times New Roman" panose="02020603050405020304" pitchFamily="18" charset="0"/>
                <a:cs typeface="Times New Roman" panose="02020603050405020304" pitchFamily="18" charset="0"/>
              </a:rPr>
              <a:t> đội ngũ giáo viên và cán bộ quản lí giáo dục </a:t>
            </a:r>
            <a:endParaRPr lang="en-GB" sz="2500" dirty="0">
              <a:latin typeface="Times New Roman" panose="02020603050405020304" pitchFamily="18" charset="0"/>
              <a:cs typeface="Times New Roman" panose="02020603050405020304" pitchFamily="18" charset="0"/>
            </a:endParaRPr>
          </a:p>
          <a:p>
            <a:pPr algn="just"/>
            <a:r>
              <a:rPr lang="pt-BR" sz="2500" dirty="0">
                <a:latin typeface="Times New Roman" panose="02020603050405020304" pitchFamily="18" charset="0"/>
                <a:cs typeface="Times New Roman" panose="02020603050405020304" pitchFamily="18" charset="0"/>
              </a:rPr>
              <a:t>	X</a:t>
            </a:r>
            <a:r>
              <a:rPr lang="vi-VN" sz="2500" dirty="0">
                <a:latin typeface="Times New Roman" panose="02020603050405020304" pitchFamily="18" charset="0"/>
                <a:cs typeface="Times New Roman" panose="02020603050405020304" pitchFamily="18" charset="0"/>
              </a:rPr>
              <a:t>ây dựng đội ngũ cán bộ quản lí và giáo viên cốt cán các môn học để triển khai bồi dưỡng</a:t>
            </a:r>
            <a:r>
              <a:rPr lang="pt-BR" sz="2500" dirty="0">
                <a:latin typeface="Times New Roman" panose="02020603050405020304" pitchFamily="18" charset="0"/>
                <a:cs typeface="Times New Roman" panose="02020603050405020304" pitchFamily="18" charset="0"/>
              </a:rPr>
              <a:t> tại địa phương</a:t>
            </a:r>
            <a:r>
              <a:rPr lang="vi-VN" sz="2500" dirty="0">
                <a:latin typeface="Times New Roman" panose="02020603050405020304" pitchFamily="18" charset="0"/>
                <a:cs typeface="Times New Roman" panose="02020603050405020304" pitchFamily="18" charset="0"/>
              </a:rPr>
              <a:t>; gắn nội dung bồi dưỡng thường xuyên với nội dung sinh hoạt tổ, nhóm chuyên môn trong trường và cụm trường </a:t>
            </a:r>
            <a:r>
              <a:rPr lang="pt-BR" sz="2500" dirty="0">
                <a:latin typeface="Times New Roman" panose="02020603050405020304" pitchFamily="18" charset="0"/>
                <a:cs typeface="Times New Roman" panose="02020603050405020304" pitchFamily="18" charset="0"/>
              </a:rPr>
              <a:t>để nâng cao năng lực nghề nghiệp giáo viên</a:t>
            </a:r>
            <a:r>
              <a:rPr lang="vi-VN" sz="2500" dirty="0">
                <a:latin typeface="Times New Roman" panose="02020603050405020304" pitchFamily="18" charset="0"/>
                <a:cs typeface="Times New Roman" panose="02020603050405020304" pitchFamily="18" charset="0"/>
              </a:rPr>
              <a:t>; tiếp tục triển khai hiệu quả công tác đánh giá và bồi dưỡng thường xuyên theo chuẩn nghề nghiệp giáo viên và chuẩn hiệu trưởng cơ sở giáo dục phổ thông</a:t>
            </a:r>
            <a:r>
              <a:rPr lang="vi-VN" sz="2500" dirty="0" smtClean="0">
                <a:latin typeface="Times New Roman" panose="02020603050405020304" pitchFamily="18" charset="0"/>
                <a:cs typeface="Times New Roman" panose="02020603050405020304" pitchFamily="18" charset="0"/>
              </a:rPr>
              <a:t>.</a:t>
            </a:r>
            <a:endParaRPr lang="en-GB" sz="2500" dirty="0" smtClean="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Tổ chức sinh hoạt chuyên môn và hướng dẫn giáo viên trong tổ, nhóm chuyên môn tham gia xây dựng kế hoạch cá nhân, kịp thời phát hiện thuận lợi, khó khăn và đề xuất những biện pháp giải quyết khó khăn về chuyên môn, nghiệp vụ khi thực hiện chương trình, sách giáo khoa mới. Chỉ đạo các cơ sở giáo dục dự kiến phân công giáo viên dạy học lớp 5 năm học 2024-2025 để bồi dưỡng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sẵn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sàng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thực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hiện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Chương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trình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giáo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dục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phổ</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thông</a:t>
            </a:r>
            <a:r>
              <a:rPr lang="en-US" sz="2500" dirty="0">
                <a:latin typeface="Times New Roman" panose="02020603050405020304" pitchFamily="18" charset="0"/>
                <a:cs typeface="Times New Roman" panose="02020603050405020304" pitchFamily="18" charset="0"/>
              </a:rPr>
              <a:t> 2018</a:t>
            </a:r>
            <a:r>
              <a:rPr lang="vi-VN" sz="2500" dirty="0">
                <a:latin typeface="Times New Roman" panose="02020603050405020304" pitchFamily="18" charset="0"/>
                <a:cs typeface="Times New Roman" panose="02020603050405020304" pitchFamily="18" charset="0"/>
              </a:rPr>
              <a:t>.</a:t>
            </a:r>
            <a:endParaRPr lang="en-GB" sz="2500" dirty="0">
              <a:latin typeface="Times New Roman" panose="02020603050405020304" pitchFamily="18" charset="0"/>
              <a:cs typeface="Times New Roman" panose="02020603050405020304" pitchFamily="18" charset="0"/>
            </a:endParaRPr>
          </a:p>
          <a:p>
            <a:pPr algn="just"/>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36055499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89695"/>
            <a:ext cx="11860212" cy="5863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b="1" i="1" dirty="0" smtClean="0">
                <a:latin typeface="Times New Roman" panose="02020603050405020304" pitchFamily="18" charset="0"/>
                <a:cs typeface="Times New Roman" panose="02020603050405020304" pitchFamily="18" charset="0"/>
              </a:rPr>
              <a:t>2</a:t>
            </a:r>
            <a:r>
              <a:rPr lang="vi-VN" sz="2500" b="1" i="1" dirty="0">
                <a:latin typeface="Times New Roman" panose="02020603050405020304" pitchFamily="18" charset="0"/>
                <a:cs typeface="Times New Roman" panose="02020603050405020304" pitchFamily="18" charset="0"/>
              </a:rPr>
              <a:t>. Tăng cường cơ sở vật chất và thiết bị dạy học</a:t>
            </a:r>
            <a:endParaRPr lang="en-GB" sz="2500" dirty="0">
              <a:latin typeface="Times New Roman" panose="02020603050405020304" pitchFamily="18" charset="0"/>
              <a:cs typeface="Times New Roman" panose="02020603050405020304" pitchFamily="18" charset="0"/>
            </a:endParaRPr>
          </a:p>
          <a:p>
            <a:pPr algn="just"/>
            <a:r>
              <a:rPr lang="vi-VN" sz="2500" i="1" dirty="0">
                <a:latin typeface="Times New Roman" panose="02020603050405020304" pitchFamily="18" charset="0"/>
                <a:cs typeface="Times New Roman" panose="02020603050405020304" pitchFamily="18" charset="0"/>
              </a:rPr>
              <a:t>a) Bảo đảm các điều kiện về cơ sở vật chất, thiết bị dạy học</a:t>
            </a:r>
            <a:endParaRPr lang="en-GB" sz="2500" dirty="0">
              <a:latin typeface="Times New Roman" panose="02020603050405020304" pitchFamily="18" charset="0"/>
              <a:cs typeface="Times New Roman" panose="02020603050405020304" pitchFamily="18" charset="0"/>
            </a:endParaRPr>
          </a:p>
          <a:p>
            <a:pPr algn="just"/>
            <a:r>
              <a:rPr lang="pt-BR" sz="2500" dirty="0">
                <a:latin typeface="Times New Roman" panose="02020603050405020304" pitchFamily="18" charset="0"/>
                <a:cs typeface="Times New Roman" panose="02020603050405020304" pitchFamily="18" charset="0"/>
              </a:rPr>
              <a:t>Chủ động tham mưu UBND các cấp thực hiện rà soát quy hoạch, phát triển mạng lưới cơ sở giáo dục tiểu học bảo đảm phù hợp với thực tiễn, có các biện pháp, phương án cụ thể giải quyết vấn đề trường, lớp tại từng địa bàn, đáp ứng nhu cầu đến trường của học sinh và không để tình trạng gây bức xúc trong nhân dân; bảo đảm học sinh tiểu học được học 2 buổi/ngày.</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Chỉ đạo các cơ sở giáo dục thực hiện mua sắm thiết bị, đồ dùng dạy học theo đúng quy định, bảo đảm có đủ thiết bị đồ dùng dạy học tối thiểu đáp ứng yêu cầu đổi mới giáo </a:t>
            </a:r>
            <a:r>
              <a:rPr lang="vi-VN" sz="2500" dirty="0" smtClean="0">
                <a:latin typeface="Times New Roman" panose="02020603050405020304" pitchFamily="18" charset="0"/>
                <a:cs typeface="Times New Roman" panose="02020603050405020304" pitchFamily="18" charset="0"/>
              </a:rPr>
              <a:t>dục. </a:t>
            </a:r>
            <a:r>
              <a:rPr lang="vi-VN" sz="2500" dirty="0">
                <a:latin typeface="Times New Roman" panose="02020603050405020304" pitchFamily="18" charset="0"/>
                <a:cs typeface="Times New Roman" panose="02020603050405020304" pitchFamily="18" charset="0"/>
              </a:rPr>
              <a:t>Vào đầu năm học yêu cầu các cơ sở giáo dục công khai danh mục, thiết bị đồ dùng dạy học hiện có của nhà trường, chỉ đạo tổ chuyên môn xây dựng kế hoạch sử dụng thiết bị dạy học trong quá trình tổ chức các hoạt động dạy học, tăng cường công tác kiểm tra việc sử dụng thiết bị đồ dùng dạy học với mục tiêu kiên quyết không để tình trạng</a:t>
            </a:r>
            <a:r>
              <a:rPr lang="vi-VN" sz="2500" i="1" dirty="0">
                <a:latin typeface="Times New Roman" panose="02020603050405020304" pitchFamily="18" charset="0"/>
                <a:cs typeface="Times New Roman" panose="02020603050405020304" pitchFamily="18" charset="0"/>
              </a:rPr>
              <a:t> “thiết bị đến trường mà không ra lớp”</a:t>
            </a:r>
            <a:r>
              <a:rPr lang="vi-VN" sz="2500" dirty="0">
                <a:latin typeface="Times New Roman" panose="02020603050405020304" pitchFamily="18" charset="0"/>
                <a:cs typeface="Times New Roman" panose="02020603050405020304" pitchFamily="18" charset="0"/>
              </a:rPr>
              <a:t>; </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940946508"/>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89695"/>
            <a:ext cx="11860212" cy="7017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i="1" dirty="0">
                <a:latin typeface="Times New Roman" panose="02020603050405020304" pitchFamily="18" charset="0"/>
                <a:cs typeface="Times New Roman" panose="02020603050405020304" pitchFamily="18" charset="0"/>
              </a:rPr>
              <a:t>b) Tổ chức lựa chọn, triển khai sách giáo khoa lớp 5</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Tham mưu UBND tỉnh tổ chức thực hiện việc lựa chọn sách giáo khoa lớp 5 theo quy định, trong đó cần đặc biệt quan tâm ý kiến từ các tổ chuyên môn tại các cơ sở giáo dục trong quá trình tổ chức lựa chọn sách giáo khoa. Phối hợp với các nhà xuất bản có sách giáo khoa được lựa chọn để bảo đảm cung ứng sách giáo khoa và tổ chức tập huấn sử dụng sách giáo khoa theo quy định</a:t>
            </a:r>
            <a:r>
              <a:rPr lang="vi-VN" sz="2500" dirty="0" smtClean="0">
                <a:latin typeface="Times New Roman" panose="02020603050405020304" pitchFamily="18" charset="0"/>
                <a:cs typeface="Times New Roman" panose="02020603050405020304" pitchFamily="18" charset="0"/>
              </a:rPr>
              <a:t>.</a:t>
            </a:r>
            <a:endParaRPr lang="en-GB" sz="2500" dirty="0" smtClean="0">
              <a:latin typeface="Times New Roman" panose="02020603050405020304" pitchFamily="18" charset="0"/>
              <a:cs typeface="Times New Roman" panose="02020603050405020304" pitchFamily="18" charset="0"/>
            </a:endParaRPr>
          </a:p>
          <a:p>
            <a:pPr algn="just"/>
            <a:r>
              <a:rPr lang="vi-VN" sz="2500" i="1" dirty="0">
                <a:latin typeface="Times New Roman" panose="02020603050405020304" pitchFamily="18" charset="0"/>
                <a:cs typeface="Times New Roman" panose="02020603050405020304" pitchFamily="18" charset="0"/>
              </a:rPr>
              <a:t>c) Nâng cao hoạt động của thư viện trường học </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Phòng GDĐT </a:t>
            </a:r>
            <a:r>
              <a:rPr lang="en-US" sz="2500" dirty="0" err="1">
                <a:latin typeface="Times New Roman" panose="02020603050405020304" pitchFamily="18" charset="0"/>
                <a:cs typeface="Times New Roman" panose="02020603050405020304" pitchFamily="18" charset="0"/>
              </a:rPr>
              <a:t>chỉ</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đạo</a:t>
            </a:r>
            <a:r>
              <a:rPr lang="vi-VN" sz="2500" dirty="0">
                <a:latin typeface="Times New Roman" panose="02020603050405020304" pitchFamily="18" charset="0"/>
                <a:cs typeface="Times New Roman" panose="02020603050405020304" pitchFamily="18" charset="0"/>
              </a:rPr>
              <a:t> các nhà trường chủ động triển khai hiệu quả, thiết thực các hoạt động thư viện, hoạt động khuyến đọc; nâng cao văn hóa đọc trong nhà trường và địa phương; sắp xếp bố trí nhân viên thư viện đúng chuyên môn làm công tác thiết lập và vận hành thư viện; tăng cường tập huấn, bồi dưỡng nâng cao năng lực cho giáo viên và nhân viên thư viện về công tác tổ chức hoạt động đọc cho học </a:t>
            </a:r>
            <a:r>
              <a:rPr lang="vi-VN" sz="2500" dirty="0" smtClean="0">
                <a:latin typeface="Times New Roman" panose="02020603050405020304" pitchFamily="18" charset="0"/>
                <a:cs typeface="Times New Roman" panose="02020603050405020304" pitchFamily="18" charset="0"/>
              </a:rPr>
              <a:t>sinh</a:t>
            </a:r>
            <a:r>
              <a:rPr lang="en-GB" sz="2500" dirty="0" smtClean="0">
                <a:latin typeface="Times New Roman" panose="02020603050405020304" pitchFamily="18" charset="0"/>
                <a:cs typeface="Times New Roman" panose="02020603050405020304" pitchFamily="18" charset="0"/>
              </a:rPr>
              <a:t>.</a:t>
            </a:r>
          </a:p>
          <a:p>
            <a:pPr algn="just"/>
            <a:r>
              <a:rPr lang="vi-VN" sz="2500" dirty="0">
                <a:latin typeface="Times New Roman" panose="02020603050405020304" pitchFamily="18" charset="0"/>
                <a:cs typeface="Times New Roman" panose="02020603050405020304" pitchFamily="18" charset="0"/>
              </a:rPr>
              <a:t>Phát triển kho video bài dạy minh họa</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kho học liệu điện tử</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thiết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bị</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số</a:t>
            </a:r>
            <a:r>
              <a:rPr lang="vi-VN" sz="2500" dirty="0">
                <a:latin typeface="Times New Roman" panose="02020603050405020304" pitchFamily="18" charset="0"/>
                <a:cs typeface="Times New Roman" panose="02020603050405020304" pitchFamily="18" charset="0"/>
              </a:rPr>
              <a:t>, giúp các giáo viên tham khảo, sử dụng để hỗ trợ trong công tác dạy và học</a:t>
            </a:r>
            <a:r>
              <a:rPr lang="en-US" sz="2500" dirty="0">
                <a:latin typeface="Times New Roman" panose="02020603050405020304" pitchFamily="18" charset="0"/>
                <a:cs typeface="Times New Roman" panose="02020603050405020304" pitchFamily="18" charset="0"/>
              </a:rPr>
              <a:t>.</a:t>
            </a:r>
            <a:endParaRPr lang="en-GB" sz="2500" dirty="0">
              <a:latin typeface="Times New Roman" panose="02020603050405020304" pitchFamily="18" charset="0"/>
              <a:cs typeface="Times New Roman" panose="02020603050405020304" pitchFamily="18" charset="0"/>
            </a:endParaRPr>
          </a:p>
          <a:p>
            <a:pPr algn="just"/>
            <a:endParaRPr lang="en-GB" sz="2500" dirty="0" smtClean="0">
              <a:latin typeface="Times New Roman" panose="02020603050405020304" pitchFamily="18" charset="0"/>
              <a:cs typeface="Times New Roman" panose="02020603050405020304" pitchFamily="18" charset="0"/>
            </a:endParaRPr>
          </a:p>
          <a:p>
            <a:pPr algn="just"/>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526739563"/>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89695"/>
            <a:ext cx="11860212" cy="599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r>
              <a:rPr lang="pt-BR" sz="2500" b="1" i="1" dirty="0">
                <a:latin typeface="Times New Roman" panose="02020603050405020304" pitchFamily="18" charset="0"/>
                <a:cs typeface="Times New Roman" panose="02020603050405020304" pitchFamily="18" charset="0"/>
              </a:rPr>
              <a:t>3. Tăng cường chuyển đổi số trong giáo dục và đào tạo và giáo dục kĩ năng công dân số </a:t>
            </a:r>
            <a:endParaRPr lang="en-GB" sz="2500" dirty="0">
              <a:latin typeface="Times New Roman" panose="02020603050405020304" pitchFamily="18" charset="0"/>
              <a:cs typeface="Times New Roman" panose="02020603050405020304" pitchFamily="18" charset="0"/>
            </a:endParaRPr>
          </a:p>
          <a:p>
            <a:r>
              <a:rPr lang="pt-BR" sz="2500" i="1" dirty="0">
                <a:latin typeface="Times New Roman" panose="02020603050405020304" pitchFamily="18" charset="0"/>
                <a:cs typeface="Times New Roman" panose="02020603050405020304" pitchFamily="18" charset="0"/>
              </a:rPr>
              <a:t>a) Tăng cường ứng dụng công nghệ thông tin và chuyển đổi số trong giáo dục và đào tạo</a:t>
            </a:r>
            <a:endParaRPr lang="en-GB" sz="2500" dirty="0">
              <a:latin typeface="Times New Roman" panose="02020603050405020304" pitchFamily="18" charset="0"/>
              <a:cs typeface="Times New Roman" panose="02020603050405020304" pitchFamily="18" charset="0"/>
            </a:endParaRPr>
          </a:p>
          <a:p>
            <a:pPr algn="just"/>
            <a:r>
              <a:rPr lang="pt-BR" sz="2500" dirty="0">
                <a:latin typeface="Times New Roman" panose="02020603050405020304" pitchFamily="18" charset="0"/>
                <a:cs typeface="Times New Roman" panose="02020603050405020304" pitchFamily="18" charset="0"/>
              </a:rPr>
              <a:t>Chủ động xây dựng triển khai thực hiện Kế hoạch số 204/KH-UBND ngày 01/6/2022 của UBND tỉnh về Kế hoạch triển khai ứng dụng công nghệ thông tin và chuyển đổi số trong giáo dục và đào tạo đến năm 2025, định hướng đến năm 2030</a:t>
            </a:r>
            <a:r>
              <a:rPr lang="pt-BR" sz="2500" dirty="0" smtClean="0">
                <a:latin typeface="Times New Roman" panose="02020603050405020304" pitchFamily="18" charset="0"/>
                <a:cs typeface="Times New Roman" panose="02020603050405020304" pitchFamily="18" charset="0"/>
              </a:rPr>
              <a:t>”</a:t>
            </a:r>
          </a:p>
          <a:p>
            <a:pPr algn="just"/>
            <a:r>
              <a:rPr lang="pt-BR" sz="2500" dirty="0">
                <a:latin typeface="Times New Roman" panose="02020603050405020304" pitchFamily="18" charset="0"/>
                <a:cs typeface="Times New Roman" panose="02020603050405020304" pitchFamily="18" charset="0"/>
              </a:rPr>
              <a:t>Tăng cường đầu tư cơ sở vật chất, thiết bị dạy học, tập huấn sử dụng cho đội ngũ giáo viên bảo đảm tỉ trọng nội dung chương trình giáo dục phổ thông được triển khai dưới hình thức trực tuyến (tổ chức các tiết dạy học, các hoạt động giáo dục, tập huấn, bồi dưỡng, sinh hoạt chuyên môn, hội thảo chuyên môn... bằng hình thức trực tuyến) đạt từ 2% đến 5% ở cấp tiểu </a:t>
            </a:r>
            <a:r>
              <a:rPr lang="pt-BR" sz="2500" dirty="0" smtClean="0">
                <a:latin typeface="Times New Roman" panose="02020603050405020304" pitchFamily="18" charset="0"/>
                <a:cs typeface="Times New Roman" panose="02020603050405020304" pitchFamily="18" charset="0"/>
              </a:rPr>
              <a:t>học.</a:t>
            </a:r>
          </a:p>
          <a:p>
            <a:pPr algn="just"/>
            <a:r>
              <a:rPr lang="pt-BR" sz="2500" dirty="0">
                <a:latin typeface="Times New Roman" panose="02020603050405020304" pitchFamily="18" charset="0"/>
                <a:cs typeface="Times New Roman" panose="02020603050405020304" pitchFamily="18" charset="0"/>
              </a:rPr>
              <a:t>Thực hiện thí điểm một số nội dung chuyển đổi số (Học bạ điện tử, Thư viện số, Quản lí hồ sơ chuyên môn trên môi trường số) theo kế hoạch của Bộ </a:t>
            </a:r>
            <a:r>
              <a:rPr lang="pt-BR" sz="2500" dirty="0" smtClean="0">
                <a:latin typeface="Times New Roman" panose="02020603050405020304" pitchFamily="18" charset="0"/>
                <a:cs typeface="Times New Roman" panose="02020603050405020304" pitchFamily="18" charset="0"/>
              </a:rPr>
              <a:t>GDĐT.</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007677440"/>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89695"/>
            <a:ext cx="11860212" cy="2144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pt-BR" sz="2500" i="1" dirty="0">
                <a:latin typeface="Times New Roman" panose="02020603050405020304" pitchFamily="18" charset="0"/>
                <a:cs typeface="Times New Roman" panose="02020603050405020304" pitchFamily="18" charset="0"/>
              </a:rPr>
              <a:t>b) Triển khai thực hiện đưa nội dung giáo dục kĩ năng công dân số vào giảng dạy ở cấp tiểu học</a:t>
            </a:r>
            <a:endParaRPr lang="en-GB" sz="2500" dirty="0">
              <a:latin typeface="Times New Roman" panose="02020603050405020304" pitchFamily="18" charset="0"/>
              <a:cs typeface="Times New Roman" panose="02020603050405020304" pitchFamily="18" charset="0"/>
            </a:endParaRPr>
          </a:p>
          <a:p>
            <a:pPr algn="just"/>
            <a:r>
              <a:rPr lang="pt-BR" sz="2500" dirty="0">
                <a:latin typeface="Times New Roman" panose="02020603050405020304" pitchFamily="18" charset="0"/>
                <a:cs typeface="Times New Roman" panose="02020603050405020304" pitchFamily="18" charset="0"/>
              </a:rPr>
              <a:t>Triển khai thực hiện đưa nội dung giáo dục kĩ năng công dân số vào giảng dạy ở cấp tiểu học thông qua dạy học môn Tin học, tích hợp giáo dục kĩ năng công dân số thông qua tổ chức dạy học các môn học, hoạt động giáo dục theo hướng dẫn của Bộ GDĐT. </a:t>
            </a:r>
            <a:endParaRPr lang="pt-BR" sz="2500" dirty="0" smtClean="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511963706"/>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89695"/>
            <a:ext cx="11860212"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342900" marR="0" lvl="0" indent="-342900" algn="just" defTabSz="457200" rtl="0" eaLnBrk="1" fontAlgn="auto" latinLnBrk="0" hangingPunct="1">
              <a:lnSpc>
                <a:spcPct val="100000"/>
              </a:lnSpc>
              <a:spcBef>
                <a:spcPts val="600"/>
              </a:spcBef>
              <a:spcAft>
                <a:spcPts val="0"/>
              </a:spcAft>
              <a:buClr>
                <a:srgbClr val="90C226"/>
              </a:buClr>
              <a:buSzPct val="80000"/>
              <a:buFont typeface="Wingdings 3" panose="05040102010807070707" pitchFamily="18" charset="2"/>
              <a:buChar char=""/>
              <a:tabLst/>
              <a:defRPr/>
            </a:pPr>
            <a:r>
              <a:rPr kumimoji="0" lang="pt-BR"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Hồ sơ sổ sách của giáo viên:</a:t>
            </a:r>
          </a:p>
          <a:p>
            <a:pPr marL="0" lvl="0" indent="0" algn="just">
              <a:spcBef>
                <a:spcPts val="600"/>
              </a:spcBef>
              <a:buClr>
                <a:srgbClr val="90C226"/>
              </a:buClr>
              <a:buNone/>
            </a:pPr>
            <a:r>
              <a:rPr lang="vi-VN" sz="2500" dirty="0">
                <a:latin typeface="Times New Roman" panose="02020603050405020304" pitchFamily="18" charset="0"/>
                <a:cs typeface="Times New Roman" panose="02020603050405020304" pitchFamily="18" charset="0"/>
              </a:rPr>
              <a:t>Điều 21. Hồ sơ quản lý hoạt động giáo dục</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1</a:t>
            </a:r>
            <a:r>
              <a:rPr lang="vi-VN" sz="2500" dirty="0">
                <a:latin typeface="Times New Roman" panose="02020603050405020304" pitchFamily="18" charset="0"/>
                <a:cs typeface="Times New Roman" panose="02020603050405020304" pitchFamily="18" charset="0"/>
              </a:rPr>
              <a:t>. Đối với nhà trường</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a</a:t>
            </a:r>
            <a:r>
              <a:rPr lang="vi-VN" sz="2500" dirty="0">
                <a:latin typeface="Times New Roman" panose="02020603050405020304" pitchFamily="18" charset="0"/>
                <a:cs typeface="Times New Roman" panose="02020603050405020304" pitchFamily="18" charset="0"/>
              </a:rPr>
              <a:t>) Sổ đăng bộ.</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b</a:t>
            </a:r>
            <a:r>
              <a:rPr lang="vi-VN" sz="2500" dirty="0">
                <a:latin typeface="Times New Roman" panose="02020603050405020304" pitchFamily="18" charset="0"/>
                <a:cs typeface="Times New Roman" panose="02020603050405020304" pitchFamily="18" charset="0"/>
              </a:rPr>
              <a:t>) Học bạ.</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c</a:t>
            </a:r>
            <a:r>
              <a:rPr lang="vi-VN" sz="2500" dirty="0">
                <a:latin typeface="Times New Roman" panose="02020603050405020304" pitchFamily="18" charset="0"/>
                <a:cs typeface="Times New Roman" panose="02020603050405020304" pitchFamily="18" charset="0"/>
              </a:rPr>
              <a:t>) Bảng tổng hợp kết quả đánh giá giáo dục của lớp.</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d</a:t>
            </a:r>
            <a:r>
              <a:rPr lang="vi-VN" sz="2500" dirty="0">
                <a:latin typeface="Times New Roman" panose="02020603050405020304" pitchFamily="18" charset="0"/>
                <a:cs typeface="Times New Roman" panose="02020603050405020304" pitchFamily="18" charset="0"/>
              </a:rPr>
              <a:t>) Kế hoạch chiến lược phát triển nhà trường và kế hoạch hoạt động giáo dục theo năm học.</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đ</a:t>
            </a:r>
            <a:r>
              <a:rPr lang="vi-VN" sz="2500" dirty="0">
                <a:latin typeface="Times New Roman" panose="02020603050405020304" pitchFamily="18" charset="0"/>
                <a:cs typeface="Times New Roman" panose="02020603050405020304" pitchFamily="18" charset="0"/>
              </a:rPr>
              <a:t>) Sổ quản lý cán bộ, giáo viên, nhân viên.</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e) Hồ </a:t>
            </a:r>
            <a:r>
              <a:rPr lang="vi-VN" sz="2500" dirty="0">
                <a:latin typeface="Times New Roman" panose="02020603050405020304" pitchFamily="18" charset="0"/>
                <a:cs typeface="Times New Roman" panose="02020603050405020304" pitchFamily="18" charset="0"/>
              </a:rPr>
              <a:t>sơ phổ cập giáo dục.</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f</a:t>
            </a:r>
            <a:r>
              <a:rPr lang="vi-VN" sz="2500" dirty="0">
                <a:latin typeface="Times New Roman" panose="02020603050405020304" pitchFamily="18" charset="0"/>
                <a:cs typeface="Times New Roman" panose="02020603050405020304" pitchFamily="18" charset="0"/>
              </a:rPr>
              <a:t>) Hồ sơ quản lý tài sản, tài chính.</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g</a:t>
            </a:r>
            <a:r>
              <a:rPr lang="vi-VN" sz="2500" dirty="0">
                <a:latin typeface="Times New Roman" panose="02020603050405020304" pitchFamily="18" charset="0"/>
                <a:cs typeface="Times New Roman" panose="02020603050405020304" pitchFamily="18" charset="0"/>
              </a:rPr>
              <a:t>) Sổ quản lý các văn bản.</a:t>
            </a:r>
          </a:p>
          <a:p>
            <a:pPr marL="0" lvl="0" indent="0" algn="just">
              <a:spcBef>
                <a:spcPts val="600"/>
              </a:spcBef>
              <a:buClr>
                <a:srgbClr val="90C226"/>
              </a:buClr>
              <a:buNone/>
            </a:pPr>
            <a:r>
              <a:rPr lang="vi-VN" sz="2500" dirty="0" smtClean="0">
                <a:latin typeface="Times New Roman" panose="02020603050405020304" pitchFamily="18" charset="0"/>
                <a:cs typeface="Times New Roman" panose="02020603050405020304" pitchFamily="18" charset="0"/>
              </a:rPr>
              <a:t>h</a:t>
            </a:r>
            <a:r>
              <a:rPr lang="vi-VN" sz="2500" dirty="0">
                <a:latin typeface="Times New Roman" panose="02020603050405020304" pitchFamily="18" charset="0"/>
                <a:cs typeface="Times New Roman" panose="02020603050405020304" pitchFamily="18" charset="0"/>
              </a:rPr>
              <a:t>) Hồ sơ giáo dục học sinh khuyết tật (nếu có học sinh khuyết tật học tập</a:t>
            </a:r>
            <a:r>
              <a:rPr lang="vi-VN" sz="2500" dirty="0" smtClean="0">
                <a:latin typeface="Times New Roman" panose="02020603050405020304" pitchFamily="18" charset="0"/>
                <a:cs typeface="Times New Roman" panose="02020603050405020304" pitchFamily="18" charset="0"/>
              </a:rPr>
              <a:t>).</a:t>
            </a:r>
            <a:endParaRPr lang="vi-VN"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ctr" defTabSz="9144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B.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Nhiệm</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vụ</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cụ</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thể</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a:t>
            </a:r>
            <a:endParaRPr kumimoji="0" lang="en-US" sz="2800" b="0" i="0" u="none" strike="noStrike" kern="1200" cap="none" spc="0" normalizeH="0" baseline="0" noProof="0" dirty="0">
              <a:ln>
                <a:noFill/>
              </a:ln>
              <a:solidFill>
                <a:srgbClr val="404040"/>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47753921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1521220"/>
            <a:ext cx="11860212" cy="912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lvl="0" algn="just">
              <a:buClr>
                <a:srgbClr val="90C226"/>
              </a:buClr>
              <a:buFontTx/>
              <a:buChar char="-"/>
            </a:pPr>
            <a:r>
              <a:rPr lang="vi-VN" sz="3200" spc="-30" dirty="0" smtClean="0">
                <a:latin typeface="Times New Roman" panose="02020603050405020304" pitchFamily="18" charset="0"/>
                <a:ea typeface="Calibri" panose="020F0502020204030204" pitchFamily="34" charset="0"/>
              </a:rPr>
              <a:t>Năm </a:t>
            </a:r>
            <a:r>
              <a:rPr lang="vi-VN" sz="3200" spc="-30" dirty="0">
                <a:latin typeface="Times New Roman" panose="02020603050405020304" pitchFamily="18" charset="0"/>
                <a:ea typeface="Calibri" panose="020F0502020204030204" pitchFamily="34" charset="0"/>
              </a:rPr>
              <a:t>học 2022-2023, giáo dục tiểu học Thừa Thiên Huế có 216 cơ sở giáo dục tiểu học, trong đó có 20 trường TH&amp;THCS; 01 trường TH-THCS&amp;THPT; 195 trường tiểu học (trong đó có 04 trường tư thục, 82 trường tổ chức bán trú cho học sinh</a:t>
            </a:r>
            <a:r>
              <a:rPr lang="vi-VN" sz="3200" spc="-30" dirty="0" smtClean="0">
                <a:latin typeface="Times New Roman" panose="02020603050405020304" pitchFamily="18" charset="0"/>
                <a:ea typeface="Calibri" panose="020F0502020204030204" pitchFamily="34" charset="0"/>
              </a:rPr>
              <a:t>).</a:t>
            </a:r>
            <a:endParaRPr lang="en-GB" sz="3200" spc="-30" dirty="0" smtClean="0">
              <a:latin typeface="Times New Roman" panose="02020603050405020304" pitchFamily="18" charset="0"/>
              <a:ea typeface="Calibri" panose="020F0502020204030204" pitchFamily="34" charset="0"/>
            </a:endParaRPr>
          </a:p>
          <a:p>
            <a:pPr lvl="0" algn="just">
              <a:buClr>
                <a:srgbClr val="90C226"/>
              </a:buClr>
              <a:buFontTx/>
              <a:buChar char="-"/>
            </a:pPr>
            <a:r>
              <a:rPr lang="vi-VN" sz="3200" spc="-30" dirty="0">
                <a:latin typeface="Times New Roman" panose="02020603050405020304" pitchFamily="18" charset="0"/>
                <a:ea typeface="Calibri" panose="020F0502020204030204" pitchFamily="34" charset="0"/>
              </a:rPr>
              <a:t>Năm học 2023-2024 Thừa Thiên Huế có 212 cơ sở giáo dục tiểu học, trong đó có 19 trường TH&amp;THCS; 01 trường TH-THCS&amp;THPT; 192 trường tiểu học (trong đó có 04 trường tư thục, 82 trường tổ chức bán trú cho học sinh).</a:t>
            </a:r>
            <a:endParaRPr kumimoji="0" lang="en-GB" sz="3200"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US" sz="3200" b="0" i="0" u="none" strike="noStrike" kern="1200" cap="none" spc="0" normalizeH="0" baseline="0" noProof="0" dirty="0" smtClean="0">
              <a:ln>
                <a:noFill/>
              </a:ln>
              <a:solidFill>
                <a:srgbClr val="404040"/>
              </a:solidFill>
              <a:effectLst/>
              <a:uLnTx/>
              <a:uFillTx/>
              <a:latin typeface="Times New Roman" pitchFamily="18" charset="0"/>
              <a:ea typeface="+mn-ea"/>
              <a:cs typeface="Times New Roman" pitchFamily="18" charset="0"/>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US" sz="3200" b="0" i="0" u="none" strike="noStrike" kern="1200" cap="none" spc="0" normalizeH="0" baseline="0" noProof="0" dirty="0" smtClean="0">
              <a:ln>
                <a:noFill/>
              </a:ln>
              <a:solidFill>
                <a:srgbClr val="404040"/>
              </a:solidFill>
              <a:effectLst/>
              <a:uLnTx/>
              <a:uFillTx/>
              <a:latin typeface="Times New Roman" pitchFamily="18" charset="0"/>
              <a:ea typeface="+mn-ea"/>
              <a:cs typeface="Times New Roman" pitchFamily="18" charset="0"/>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US" sz="3200" b="0" i="0" u="none" strike="noStrike" kern="1200" cap="none" spc="0" normalizeH="0" baseline="0" noProof="0" dirty="0">
              <a:ln>
                <a:noFill/>
              </a:ln>
              <a:solidFill>
                <a:srgbClr val="404040"/>
              </a:solidFill>
              <a:effectLst/>
              <a:uLnTx/>
              <a:uFillTx/>
              <a:latin typeface="Times New Roman" pitchFamily="18" charset="0"/>
              <a:ea typeface="+mn-ea"/>
              <a:cs typeface="Times New Roman"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smtClean="0">
                <a:ln>
                  <a:noFill/>
                </a:ln>
                <a:solidFill>
                  <a:srgbClr val="6600CC"/>
                </a:solidFill>
                <a:effectLst/>
                <a:uLnTx/>
                <a:uFillTx/>
                <a:latin typeface="Times New Roman" panose="02020603050405020304" pitchFamily="18" charset="0"/>
                <a:ea typeface="+mn-ea"/>
                <a:cs typeface="Times New Roman" panose="02020603050405020304" pitchFamily="18" charset="0"/>
              </a:rPr>
              <a:t>THỰC TRẠNG GIÁO DỤC TIỂU HỌC</a:t>
            </a:r>
            <a:endParaRPr kumimoji="0" lang="en-US" sz="2800" b="0" i="0" u="none" strike="noStrike" kern="1200" cap="none" spc="0" normalizeH="0" baseline="0" noProof="0" dirty="0">
              <a:ln>
                <a:noFill/>
              </a:ln>
              <a:solidFill>
                <a:srgbClr val="6600CC"/>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40351834"/>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89695"/>
            <a:ext cx="11860212"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342900" marR="0" lvl="0" indent="-342900" algn="just" defTabSz="457200" rtl="0" eaLnBrk="1" fontAlgn="auto" latinLnBrk="0" hangingPunct="1">
              <a:lnSpc>
                <a:spcPct val="100000"/>
              </a:lnSpc>
              <a:spcBef>
                <a:spcPts val="600"/>
              </a:spcBef>
              <a:spcAft>
                <a:spcPts val="0"/>
              </a:spcAft>
              <a:buClr>
                <a:srgbClr val="90C226"/>
              </a:buClr>
              <a:buSzPct val="80000"/>
              <a:buFont typeface="Wingdings 3" panose="05040102010807070707" pitchFamily="18" charset="2"/>
              <a:buChar char=""/>
              <a:tabLst/>
              <a:defRPr/>
            </a:pPr>
            <a:r>
              <a:rPr kumimoji="0" lang="pt-BR"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Hồ sơ sổ sách của giáo viên:</a:t>
            </a:r>
          </a:p>
          <a:p>
            <a:pPr marL="0" marR="0" lvl="0" indent="0" algn="just" defTabSz="457200" rtl="0" eaLnBrk="1" fontAlgn="auto" latinLnBrk="0" hangingPunct="1">
              <a:lnSpc>
                <a:spcPct val="100000"/>
              </a:lnSpc>
              <a:spcBef>
                <a:spcPts val="600"/>
              </a:spcBef>
              <a:spcAft>
                <a:spcPts val="0"/>
              </a:spcAft>
              <a:buClr>
                <a:srgbClr val="90C226"/>
              </a:buClr>
              <a:buSzPct val="80000"/>
              <a:buFont typeface="Wingdings 3" panose="05040102010807070707" pitchFamily="18" charset="2"/>
              <a:buNone/>
              <a:tabLst/>
              <a:defRPr/>
            </a:pPr>
            <a:r>
              <a:rPr kumimoji="0" lang="vi-VN" sz="2500" b="0"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Điều 21. Hồ sơ quản lý hoạt động giáo dục</a:t>
            </a:r>
          </a:p>
          <a:p>
            <a:pPr marL="0" marR="0" lvl="0" indent="0" algn="just" defTabSz="457200" rtl="0" eaLnBrk="1" fontAlgn="auto" latinLnBrk="0" hangingPunct="1">
              <a:lnSpc>
                <a:spcPct val="100000"/>
              </a:lnSpc>
              <a:spcBef>
                <a:spcPts val="600"/>
              </a:spcBef>
              <a:spcAft>
                <a:spcPts val="0"/>
              </a:spcAft>
              <a:buClr>
                <a:srgbClr val="90C226"/>
              </a:buClr>
              <a:buSzPct val="80000"/>
              <a:buNone/>
              <a:tabLst/>
              <a:defRPr/>
            </a:pPr>
            <a:r>
              <a:rPr kumimoji="0" lang="vi-VN"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2</a:t>
            </a:r>
            <a:r>
              <a:rPr kumimoji="0" lang="vi-VN" sz="2500" b="0"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Đối với giáo viên</a:t>
            </a:r>
          </a:p>
          <a:p>
            <a:pPr marL="0" marR="0" lvl="0" indent="0" algn="just" defTabSz="457200" rtl="0" eaLnBrk="1" fontAlgn="auto" latinLnBrk="0" hangingPunct="1">
              <a:lnSpc>
                <a:spcPct val="100000"/>
              </a:lnSpc>
              <a:spcBef>
                <a:spcPts val="600"/>
              </a:spcBef>
              <a:spcAft>
                <a:spcPts val="0"/>
              </a:spcAft>
              <a:buClr>
                <a:srgbClr val="90C226"/>
              </a:buClr>
              <a:buSzPct val="80000"/>
              <a:buNone/>
              <a:tabLst/>
              <a:defRPr/>
            </a:pPr>
            <a:r>
              <a:rPr kumimoji="0" lang="vi-VN"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a) Kế </a:t>
            </a:r>
            <a:r>
              <a:rPr kumimoji="0" lang="vi-VN" sz="2500" b="0"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hoạch bài </a:t>
            </a:r>
            <a:r>
              <a:rPr kumimoji="0" lang="vi-VN"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dạy.</a:t>
            </a:r>
            <a:endParaRPr kumimoji="0" lang="en-GB"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600"/>
              </a:spcBef>
              <a:spcAft>
                <a:spcPts val="0"/>
              </a:spcAft>
              <a:buClr>
                <a:srgbClr val="90C226"/>
              </a:buClr>
              <a:buSzPct val="80000"/>
              <a:buNone/>
              <a:tabLst/>
              <a:defRPr/>
            </a:pPr>
            <a:r>
              <a:rPr kumimoji="0" lang="vi-VN"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b</a:t>
            </a:r>
            <a:r>
              <a:rPr kumimoji="0" lang="vi-VN" sz="2500" b="0"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Sổ ghi chép sinh hoạt chuyên môn, dự giờ và theo dõi đánh giá kết quả học tập của học sinh.</a:t>
            </a:r>
          </a:p>
          <a:p>
            <a:pPr marL="0" marR="0" lvl="0" indent="0" algn="just" defTabSz="457200" rtl="0" eaLnBrk="1" fontAlgn="auto" latinLnBrk="0" hangingPunct="1">
              <a:lnSpc>
                <a:spcPct val="100000"/>
              </a:lnSpc>
              <a:spcBef>
                <a:spcPts val="600"/>
              </a:spcBef>
              <a:spcAft>
                <a:spcPts val="0"/>
              </a:spcAft>
              <a:buClr>
                <a:srgbClr val="90C226"/>
              </a:buClr>
              <a:buSzPct val="80000"/>
              <a:buNone/>
              <a:tabLst/>
              <a:defRPr/>
            </a:pPr>
            <a:r>
              <a:rPr kumimoji="0" lang="vi-VN"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c</a:t>
            </a:r>
            <a:r>
              <a:rPr kumimoji="0" lang="vi-VN" sz="2500" b="0"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Sổ chủ nhiệm (đối với giáo viên chủ nhiệm).</a:t>
            </a:r>
          </a:p>
          <a:p>
            <a:pPr marL="0" marR="0" lvl="0" indent="0" algn="just" defTabSz="457200" rtl="0" eaLnBrk="1" fontAlgn="auto" latinLnBrk="0" hangingPunct="1">
              <a:lnSpc>
                <a:spcPct val="100000"/>
              </a:lnSpc>
              <a:spcBef>
                <a:spcPts val="600"/>
              </a:spcBef>
              <a:spcAft>
                <a:spcPts val="0"/>
              </a:spcAft>
              <a:buClr>
                <a:srgbClr val="90C226"/>
              </a:buClr>
              <a:buSzPct val="80000"/>
              <a:buNone/>
              <a:tabLst/>
              <a:defRPr/>
            </a:pPr>
            <a:r>
              <a:rPr kumimoji="0" lang="vi-VN"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d</a:t>
            </a:r>
            <a:r>
              <a:rPr kumimoji="0" lang="vi-VN" sz="2500" b="0"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Sổ công tác Đội (đối với Tổng phụ trách Đội).</a:t>
            </a:r>
          </a:p>
          <a:p>
            <a:pPr marL="0" marR="0" lvl="0" indent="0" algn="just" defTabSz="457200" rtl="0" eaLnBrk="1" fontAlgn="auto" latinLnBrk="0" hangingPunct="1">
              <a:lnSpc>
                <a:spcPct val="100000"/>
              </a:lnSpc>
              <a:spcBef>
                <a:spcPts val="600"/>
              </a:spcBef>
              <a:spcAft>
                <a:spcPts val="0"/>
              </a:spcAft>
              <a:buClr>
                <a:srgbClr val="90C226"/>
              </a:buClr>
              <a:buSzPct val="80000"/>
              <a:buNone/>
              <a:tabLst/>
              <a:defRPr/>
            </a:pPr>
            <a:r>
              <a:rPr kumimoji="0" lang="vi-VN"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3</a:t>
            </a:r>
            <a:r>
              <a:rPr kumimoji="0" lang="vi-VN" sz="2500" b="0"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Đối với tổ chuyên môn, tổ văn phòng: Sổ ghi chép nội dung các hoạt động của tổ.</a:t>
            </a:r>
          </a:p>
          <a:p>
            <a:pPr marL="0" marR="0" lvl="0" indent="0" algn="just" defTabSz="457200" rtl="0" eaLnBrk="1" fontAlgn="auto" latinLnBrk="0" hangingPunct="1">
              <a:lnSpc>
                <a:spcPct val="100000"/>
              </a:lnSpc>
              <a:spcBef>
                <a:spcPts val="600"/>
              </a:spcBef>
              <a:spcAft>
                <a:spcPts val="0"/>
              </a:spcAft>
              <a:buClr>
                <a:srgbClr val="90C226"/>
              </a:buClr>
              <a:buSzPct val="80000"/>
              <a:buNone/>
              <a:tabLst/>
              <a:defRPr/>
            </a:pPr>
            <a:r>
              <a:rPr kumimoji="0" lang="vi-VN"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4</a:t>
            </a:r>
            <a:r>
              <a:rPr kumimoji="0" lang="vi-VN" sz="2500" b="0"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Cán bộ quản lý, giáo viên và nhân viên ứng dụng công nghệ thông tin trong công tác quản lý, dạy học được sử dụng hồ sơ điện tử thay thế hồ sơ giấy đảm bảo yêu cầu của công tác lưu trữ và có giá trị như hồ sơ giấy</a:t>
            </a:r>
            <a:r>
              <a:rPr kumimoji="0" lang="vi-VN"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rPr>
              <a:t>.</a:t>
            </a:r>
            <a:endParaRPr kumimoji="0" lang="pt-BR" sz="2500" b="0" i="0" u="none" strike="noStrike" kern="1200" cap="none" spc="0" normalizeH="0" baseline="0" noProof="0" dirty="0" smtClean="0">
              <a:ln>
                <a:noFill/>
              </a:ln>
              <a:solidFill>
                <a:srgbClr val="404040"/>
              </a:solidFill>
              <a:effectLst/>
              <a:uLnTx/>
              <a:uFillTx/>
              <a:latin typeface="Times New Roman" panose="02020603050405020304" pitchFamily="18" charset="0"/>
              <a:ea typeface="+mn-ea"/>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ctr" defTabSz="9144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B.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Nhiệm</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vụ</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cụ</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thể</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a:t>
            </a:r>
            <a:endParaRPr kumimoji="0" lang="en-US" sz="2800" b="0" i="0" u="none" strike="noStrike" kern="1200" cap="none" spc="0" normalizeH="0" baseline="0" noProof="0" dirty="0">
              <a:ln>
                <a:noFill/>
              </a:ln>
              <a:solidFill>
                <a:srgbClr val="404040"/>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368828830"/>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89695"/>
            <a:ext cx="11860212"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lvl="0" algn="just">
              <a:spcBef>
                <a:spcPts val="0"/>
              </a:spcBef>
              <a:buClr>
                <a:srgbClr val="90C226"/>
              </a:buClr>
            </a:pPr>
            <a:r>
              <a:rPr lang="vi-VN" sz="2500" dirty="0">
                <a:latin typeface="Times New Roman" panose="02020603050405020304" pitchFamily="18" charset="0"/>
                <a:cs typeface="Times New Roman" panose="02020603050405020304" pitchFamily="18" charset="0"/>
              </a:rPr>
              <a:t>Tổ chuyên môn (Thông tư 28 điều lệ trường tiểu học)</a:t>
            </a:r>
          </a:p>
          <a:p>
            <a:pPr lvl="0" algn="just">
              <a:spcBef>
                <a:spcPts val="0"/>
              </a:spcBef>
              <a:buClr>
                <a:srgbClr val="90C226"/>
              </a:buClr>
              <a:buFontTx/>
              <a:buChar char="-"/>
            </a:pPr>
            <a:r>
              <a:rPr lang="vi-VN" sz="2500" dirty="0" smtClean="0">
                <a:latin typeface="Times New Roman" panose="02020603050405020304" pitchFamily="18" charset="0"/>
                <a:cs typeface="Times New Roman" panose="02020603050405020304" pitchFamily="18" charset="0"/>
              </a:rPr>
              <a:t>Tổ </a:t>
            </a:r>
            <a:r>
              <a:rPr lang="vi-VN" sz="2500" dirty="0">
                <a:latin typeface="Times New Roman" panose="02020603050405020304" pitchFamily="18" charset="0"/>
                <a:cs typeface="Times New Roman" panose="02020603050405020304" pitchFamily="18" charset="0"/>
              </a:rPr>
              <a:t>chuyên môn bao gồm giáo viên theo khối lớp hoặc môn học; nhân viên làm công tác thư viện, thiết bị giáo dục, công nghệ thông tin, hỗ trợ giáo dục người khuyết tật, tham vấn học đường. Mỗi tổ có ít nhất 03 thành viên; tổ chuyên môn có tổ trưởng, nếu có từ 07 thành viên trở lên thì có tổ </a:t>
            </a:r>
            <a:r>
              <a:rPr lang="vi-VN" sz="2500" dirty="0" smtClean="0">
                <a:latin typeface="Times New Roman" panose="02020603050405020304" pitchFamily="18" charset="0"/>
                <a:cs typeface="Times New Roman" panose="02020603050405020304" pitchFamily="18" charset="0"/>
              </a:rPr>
              <a:t>phó.</a:t>
            </a:r>
            <a:endParaRPr lang="en-GB" sz="2500" dirty="0" smtClean="0">
              <a:latin typeface="Times New Roman" panose="02020603050405020304" pitchFamily="18" charset="0"/>
              <a:cs typeface="Times New Roman" panose="02020603050405020304" pitchFamily="18" charset="0"/>
            </a:endParaRPr>
          </a:p>
          <a:p>
            <a:pPr lvl="0" algn="just">
              <a:spcBef>
                <a:spcPts val="0"/>
              </a:spcBef>
              <a:buClr>
                <a:srgbClr val="90C226"/>
              </a:buClr>
              <a:buFontTx/>
              <a:buChar char="-"/>
            </a:pPr>
            <a:r>
              <a:rPr lang="vi-VN" sz="2500" dirty="0" smtClean="0">
                <a:latin typeface="Times New Roman" panose="02020603050405020304" pitchFamily="18" charset="0"/>
                <a:cs typeface="Times New Roman" panose="02020603050405020304" pitchFamily="18" charset="0"/>
              </a:rPr>
              <a:t>Tổ </a:t>
            </a:r>
            <a:r>
              <a:rPr lang="vi-VN" sz="2500" dirty="0">
                <a:latin typeface="Times New Roman" panose="02020603050405020304" pitchFamily="18" charset="0"/>
                <a:cs typeface="Times New Roman" panose="02020603050405020304" pitchFamily="18" charset="0"/>
              </a:rPr>
              <a:t>chuyên môn sinh hoạt ít nhất hai tuần một lần để thực hiện các nhiệm vụ của tổ chuyên môn trên tinh thần xây dựng môi trường thân thiện, tích cực, tự học để nâng cao trình độ và phát triển năng lực chuyên môn.</a:t>
            </a: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ctr" defTabSz="9144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B.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Nhiệm</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vụ</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cụ</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 </a:t>
            </a:r>
            <a:r>
              <a:rPr kumimoji="0" lang="en-GB" sz="2800" b="1" i="0" u="none" strike="noStrike" kern="1200" cap="none" spc="0" normalizeH="0" baseline="0" noProof="0" dirty="0" err="1">
                <a:ln>
                  <a:noFill/>
                </a:ln>
                <a:solidFill>
                  <a:srgbClr val="404040"/>
                </a:solidFill>
                <a:effectLst/>
                <a:uLnTx/>
                <a:uFillTx/>
                <a:latin typeface="Times New Roman" panose="02020603050405020304" pitchFamily="18" charset="0"/>
                <a:ea typeface="+mn-ea"/>
                <a:cs typeface="Times New Roman" panose="02020603050405020304" pitchFamily="18" charset="0"/>
              </a:rPr>
              <a:t>thể</a:t>
            </a:r>
            <a:r>
              <a:rPr kumimoji="0" lang="en-GB" sz="2800" b="1" i="0" u="none" strike="noStrike" kern="1200" cap="none" spc="0" normalizeH="0" baseline="0" noProof="0" dirty="0">
                <a:ln>
                  <a:noFill/>
                </a:ln>
                <a:solidFill>
                  <a:srgbClr val="404040"/>
                </a:solidFill>
                <a:effectLst/>
                <a:uLnTx/>
                <a:uFillTx/>
                <a:latin typeface="Times New Roman" panose="02020603050405020304" pitchFamily="18" charset="0"/>
                <a:ea typeface="+mn-ea"/>
                <a:cs typeface="Times New Roman" panose="02020603050405020304" pitchFamily="18" charset="0"/>
              </a:rPr>
              <a:t>.</a:t>
            </a:r>
            <a:endParaRPr kumimoji="0" lang="en-US" sz="2800" b="0" i="0" u="none" strike="noStrike" kern="1200" cap="none" spc="0" normalizeH="0" baseline="0" noProof="0" dirty="0">
              <a:ln>
                <a:noFill/>
              </a:ln>
              <a:solidFill>
                <a:srgbClr val="404040"/>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54263484"/>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89695"/>
            <a:ext cx="11860212" cy="496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b="1" dirty="0">
                <a:latin typeface="Times New Roman" panose="02020603050405020304" pitchFamily="18" charset="0"/>
                <a:cs typeface="Times New Roman" panose="02020603050405020304" pitchFamily="18" charset="0"/>
              </a:rPr>
              <a:t>IV. Tăng cường huy động nguồn lực để nâng cao chất lượng giáo dục</a:t>
            </a:r>
            <a:endParaRPr lang="en-GB" sz="2500" dirty="0">
              <a:latin typeface="Times New Roman" panose="02020603050405020304" pitchFamily="18" charset="0"/>
              <a:cs typeface="Times New Roman" panose="02020603050405020304" pitchFamily="18" charset="0"/>
            </a:endParaRPr>
          </a:p>
          <a:p>
            <a:pPr algn="just"/>
            <a:r>
              <a:rPr lang="pt-BR" sz="2500" dirty="0">
                <a:latin typeface="Times New Roman" panose="02020603050405020304" pitchFamily="18" charset="0"/>
                <a:cs typeface="Times New Roman" panose="02020603050405020304" pitchFamily="18" charset="0"/>
              </a:rPr>
              <a:t>Tham mưu UBND huyện, thị xã, thành phố thực hiện bảo đảm mức chi tối thiểu 20% ngân sách địa phương cho giáo dục theo quy định; ưu tiên bố trí ngân sách địa phương, thực hiện lồng ghép có hiệu quả Chương trình mục tiêu quốc gia, Chương trình mục tiêu của ngành Giáo dục và các chương trình, dự án, đề án khác đã được phê duyệt; thực hiện huy động các nguồn tài chính hợp pháp khác để tăng cường cơ sở vật chất, thiết bị dạy học. Quan tâm đầu tư, bổ sung kinh phí nâng cấp, xây dựng cải tạo thư viện đáp ứng triển khai Chương trình giáo dục phổ thông 2018. </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Chỉ đạo các cơ sở giáo dục phổ thông sử dụng hiệu quả các nguồn lực được huy động để chuyển hoá thành chất lượng </a:t>
            </a:r>
            <a:r>
              <a:rPr lang="pt-BR" sz="2500" dirty="0">
                <a:latin typeface="Times New Roman" panose="02020603050405020304" pitchFamily="18" charset="0"/>
                <a:cs typeface="Times New Roman" panose="02020603050405020304" pitchFamily="18" charset="0"/>
              </a:rPr>
              <a:t>giáo dục</a:t>
            </a:r>
            <a:r>
              <a:rPr lang="vi-VN" sz="2500" dirty="0">
                <a:latin typeface="Times New Roman" panose="02020603050405020304" pitchFamily="18" charset="0"/>
                <a:cs typeface="Times New Roman" panose="02020603050405020304" pitchFamily="18" charset="0"/>
              </a:rPr>
              <a:t> của nhà trườn</a:t>
            </a:r>
            <a:r>
              <a:rPr lang="pt-BR" sz="2500" dirty="0">
                <a:latin typeface="Times New Roman" panose="02020603050405020304" pitchFamily="18" charset="0"/>
                <a:cs typeface="Times New Roman" panose="02020603050405020304" pitchFamily="18" charset="0"/>
              </a:rPr>
              <a:t>g; </a:t>
            </a:r>
            <a:r>
              <a:rPr lang="de-DE" sz="2500" dirty="0">
                <a:latin typeface="Times New Roman" panose="02020603050405020304" pitchFamily="18" charset="0"/>
                <a:cs typeface="Times New Roman" panose="02020603050405020304" pitchFamily="18" charset="0"/>
              </a:rPr>
              <a:t>xây dựng kế hoạch giáo dục nhà trường thực hiện quyền tự chủ và tự chịu trách nhiệm về kế hoạch dạy học và giáo dục theo quy </a:t>
            </a:r>
            <a:r>
              <a:rPr lang="de-DE" sz="2500" dirty="0" smtClean="0">
                <a:latin typeface="Times New Roman" panose="02020603050405020304" pitchFamily="18" charset="0"/>
                <a:cs typeface="Times New Roman" panose="02020603050405020304" pitchFamily="18" charset="0"/>
              </a:rPr>
              <a:t>định.</a:t>
            </a:r>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649945588"/>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864512"/>
            <a:ext cx="11860212" cy="547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b="1" dirty="0">
                <a:latin typeface="Times New Roman" panose="02020603050405020304" pitchFamily="18" charset="0"/>
                <a:cs typeface="Times New Roman" panose="02020603050405020304" pitchFamily="18" charset="0"/>
              </a:rPr>
              <a:t>V. Đẩy mạnh công tác truyền thông</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Chủ động xây dựng và tổ chức thực hiện kế hoạch truyền thông về đổi mới Chương trình giáo dục phổ thông 2018, tổ chức triển khai sách giáo khoa cấp tiểu học, các nội dung liên quan đến lớp 1, lớp 2, lớp 3, lớp 4 và công tác chuẩn bị đối với lớp 5 theo lộ trình. Tổ chức truyền thông đa phương tiện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khai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có</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hiệu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quả</a:t>
            </a:r>
            <a:r>
              <a:rPr lang="en-US" sz="2500" dirty="0">
                <a:latin typeface="Times New Roman" panose="02020603050405020304" pitchFamily="18" charset="0"/>
                <a:cs typeface="Times New Roman" panose="02020603050405020304" pitchFamily="18" charset="0"/>
              </a:rPr>
              <a:t> web </a:t>
            </a:r>
            <a:r>
              <a:rPr lang="en-US" sz="2500" dirty="0" err="1">
                <a:latin typeface="Times New Roman" panose="02020603050405020304" pitchFamily="18" charset="0"/>
                <a:cs typeface="Times New Roman" panose="02020603050405020304" pitchFamily="18" charset="0"/>
              </a:rPr>
              <a:t>của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trường</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nhằm tuyên truyền, định hướng các chủ trương, chính sách mới về giáo dục; đẩy mạnh truyền thông về nội dung, giải pháp, lộ trình và điều kiện thực hiện Chương trình giáo dục phổ thông 2018 để tạo sự đồng thuận giữa nhà trường, gia đình và xã hội. </a:t>
            </a:r>
            <a:endParaRPr lang="en-GB" sz="2500" dirty="0" smtClean="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Khuyến khích đội ngũ nhà giáo, cán bộ quản lí giáo dục viết bài và đưa tin về các hoạt động của Ngành việc triển khai thực hiện Chương trình giáo dục phổ thông 2018, gương người tốt, việc tốt, các điển hình tiên tiến của cấp học,… để tạo sức lan tỏa sâu rộng trong cộng đồng.</a:t>
            </a:r>
            <a:endParaRPr lang="en-GB" sz="2500" dirty="0">
              <a:latin typeface="Times New Roman" panose="02020603050405020304" pitchFamily="18" charset="0"/>
              <a:cs typeface="Times New Roman" panose="02020603050405020304" pitchFamily="18" charset="0"/>
            </a:endParaRPr>
          </a:p>
          <a:p>
            <a:pPr algn="just"/>
            <a:endParaRPr lang="en-GB" sz="2500" dirty="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681863671"/>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0" y="5334000"/>
            <a:ext cx="4673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US" sz="3200">
                <a:solidFill>
                  <a:srgbClr val="0505FF"/>
                </a:solidFill>
                <a:latin typeface="VNI-Fato" pitchFamily="2" charset="0"/>
              </a:rPr>
              <a:t> </a:t>
            </a:r>
          </a:p>
        </p:txBody>
      </p:sp>
      <p:sp>
        <p:nvSpPr>
          <p:cNvPr id="51203" name="Rectangle 3"/>
          <p:cNvSpPr>
            <a:spLocks noChangeArrowheads="1"/>
          </p:cNvSpPr>
          <p:nvPr/>
        </p:nvSpPr>
        <p:spPr bwMode="auto">
          <a:xfrm>
            <a:off x="6096000" y="2209800"/>
            <a:ext cx="5283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endParaRPr lang="vi-VN">
              <a:solidFill>
                <a:srgbClr val="0000FF"/>
              </a:solidFill>
              <a:latin typeface="VNI-Helve" pitchFamily="2" charset="0"/>
            </a:endParaRPr>
          </a:p>
        </p:txBody>
      </p:sp>
      <p:sp>
        <p:nvSpPr>
          <p:cNvPr id="51204" name="Text Box 13"/>
          <p:cNvSpPr txBox="1">
            <a:spLocks noChangeArrowheads="1"/>
          </p:cNvSpPr>
          <p:nvPr/>
        </p:nvSpPr>
        <p:spPr bwMode="auto">
          <a:xfrm>
            <a:off x="11379200" y="2743200"/>
            <a:ext cx="294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US" sz="3600" i="1">
                <a:solidFill>
                  <a:srgbClr val="66FF33"/>
                </a:solidFill>
                <a:latin typeface="VNI-Times" pitchFamily="2" charset="0"/>
              </a:rPr>
              <a:t> </a:t>
            </a:r>
            <a:endParaRPr lang="vi-VN" sz="2400" i="1" u="sng">
              <a:solidFill>
                <a:srgbClr val="66FF33"/>
              </a:solidFill>
              <a:latin typeface="VNI-Times" pitchFamily="2" charset="0"/>
            </a:endParaRPr>
          </a:p>
        </p:txBody>
      </p:sp>
      <p:sp>
        <p:nvSpPr>
          <p:cNvPr id="51205" name="Text Box 5"/>
          <p:cNvSpPr txBox="1">
            <a:spLocks noChangeArrowheads="1"/>
          </p:cNvSpPr>
          <p:nvPr/>
        </p:nvSpPr>
        <p:spPr bwMode="auto">
          <a:xfrm flipV="1">
            <a:off x="0" y="368300"/>
            <a:ext cx="1219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FontTx/>
              <a:buNone/>
            </a:pPr>
            <a:endParaRPr lang="vi-VN" sz="3200" i="1">
              <a:solidFill>
                <a:srgbClr val="E6005D"/>
              </a:solidFill>
              <a:latin typeface="VNI-Helve" pitchFamily="2" charset="0"/>
            </a:endParaRPr>
          </a:p>
        </p:txBody>
      </p:sp>
      <p:sp>
        <p:nvSpPr>
          <p:cNvPr id="51206" name="Text Box 6"/>
          <p:cNvSpPr txBox="1">
            <a:spLocks noChangeArrowheads="1"/>
          </p:cNvSpPr>
          <p:nvPr/>
        </p:nvSpPr>
        <p:spPr bwMode="auto">
          <a:xfrm>
            <a:off x="13898563" y="4678363"/>
            <a:ext cx="2444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endParaRPr lang="vi-VN">
              <a:solidFill>
                <a:srgbClr val="0000FF"/>
              </a:solidFill>
              <a:latin typeface="VNI-Helve" pitchFamily="2" charset="0"/>
            </a:endParaRPr>
          </a:p>
        </p:txBody>
      </p:sp>
      <p:sp>
        <p:nvSpPr>
          <p:cNvPr id="51207" name="Text Box 7"/>
          <p:cNvSpPr txBox="1">
            <a:spLocks noChangeArrowheads="1"/>
          </p:cNvSpPr>
          <p:nvPr/>
        </p:nvSpPr>
        <p:spPr bwMode="auto">
          <a:xfrm>
            <a:off x="406400" y="2667000"/>
            <a:ext cx="11379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endParaRPr lang="vi-VN">
              <a:solidFill>
                <a:schemeClr val="tx1"/>
              </a:solidFill>
              <a:latin typeface="Arial" panose="020B0604020202020204" pitchFamily="34" charset="0"/>
            </a:endParaRPr>
          </a:p>
        </p:txBody>
      </p:sp>
      <p:sp>
        <p:nvSpPr>
          <p:cNvPr id="51208" name="Text Box 8"/>
          <p:cNvSpPr txBox="1">
            <a:spLocks noChangeArrowheads="1"/>
          </p:cNvSpPr>
          <p:nvPr/>
        </p:nvSpPr>
        <p:spPr bwMode="auto">
          <a:xfrm>
            <a:off x="2235200" y="5638800"/>
            <a:ext cx="822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endParaRPr lang="vi-VN">
              <a:solidFill>
                <a:schemeClr val="tx1"/>
              </a:solidFill>
              <a:latin typeface="Arial" panose="020B0604020202020204" pitchFamily="34" charset="0"/>
            </a:endParaRPr>
          </a:p>
        </p:txBody>
      </p:sp>
      <p:sp>
        <p:nvSpPr>
          <p:cNvPr id="271370" name="Text Box 10"/>
          <p:cNvSpPr txBox="1">
            <a:spLocks noChangeArrowheads="1"/>
          </p:cNvSpPr>
          <p:nvPr/>
        </p:nvSpPr>
        <p:spPr bwMode="auto">
          <a:xfrm>
            <a:off x="1727200" y="5181600"/>
            <a:ext cx="9550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US">
                <a:solidFill>
                  <a:srgbClr val="0000FF"/>
                </a:solidFill>
                <a:latin typeface="Arial" panose="020B0604020202020204" pitchFamily="34" charset="0"/>
              </a:rPr>
              <a:t>    </a:t>
            </a:r>
            <a:endParaRPr lang="en-US" sz="3600" i="1">
              <a:solidFill>
                <a:srgbClr val="0000FF"/>
              </a:solidFill>
              <a:latin typeface="Times New Roman" panose="02020603050405020304" pitchFamily="18" charset="0"/>
            </a:endParaRPr>
          </a:p>
        </p:txBody>
      </p:sp>
      <p:sp>
        <p:nvSpPr>
          <p:cNvPr id="271371" name="Text Box 11"/>
          <p:cNvSpPr txBox="1">
            <a:spLocks noChangeArrowheads="1"/>
          </p:cNvSpPr>
          <p:nvPr/>
        </p:nvSpPr>
        <p:spPr bwMode="auto">
          <a:xfrm>
            <a:off x="0" y="228600"/>
            <a:ext cx="6502400" cy="4572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endParaRPr lang="vi-VN" sz="2000">
              <a:solidFill>
                <a:schemeClr val="bg1"/>
              </a:solidFill>
              <a:latin typeface="Arial" charset="0"/>
              <a:cs typeface="+mn-cs"/>
            </a:endParaRPr>
          </a:p>
        </p:txBody>
      </p:sp>
      <p:sp>
        <p:nvSpPr>
          <p:cNvPr id="51212" name="Text Box 12"/>
          <p:cNvSpPr txBox="1">
            <a:spLocks noChangeArrowheads="1"/>
          </p:cNvSpPr>
          <p:nvPr/>
        </p:nvSpPr>
        <p:spPr bwMode="auto">
          <a:xfrm>
            <a:off x="406400" y="2743200"/>
            <a:ext cx="11785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50000"/>
              </a:spcBef>
              <a:buClrTx/>
              <a:buSzTx/>
              <a:buFontTx/>
              <a:buNone/>
            </a:pPr>
            <a:r>
              <a:rPr lang="en-US" sz="2200">
                <a:solidFill>
                  <a:srgbClr val="000099"/>
                </a:solidFill>
                <a:latin typeface="Arial" panose="020B0604020202020204" pitchFamily="34" charset="0"/>
              </a:rPr>
              <a:t>  </a:t>
            </a:r>
          </a:p>
        </p:txBody>
      </p:sp>
      <p:sp>
        <p:nvSpPr>
          <p:cNvPr id="151566" name="AutoShape 14"/>
          <p:cNvSpPr>
            <a:spLocks noChangeArrowheads="1"/>
          </p:cNvSpPr>
          <p:nvPr/>
        </p:nvSpPr>
        <p:spPr bwMode="auto">
          <a:xfrm>
            <a:off x="153988" y="492125"/>
            <a:ext cx="11761787" cy="4841875"/>
          </a:xfrm>
          <a:prstGeom prst="horizontalScroll">
            <a:avLst>
              <a:gd name="adj" fmla="val 12500"/>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r>
              <a:rPr lang="en-US" sz="4400" i="1" dirty="0">
                <a:solidFill>
                  <a:srgbClr val="0066FF"/>
                </a:solidFill>
                <a:latin typeface="Times New Roman" panose="02020603050405020304" pitchFamily="18" charset="0"/>
                <a:cs typeface="Times New Roman" panose="02020603050405020304" pitchFamily="18" charset="0"/>
              </a:rPr>
              <a:t>TRÂN TRỌNG CẢM ƠN </a:t>
            </a:r>
            <a:r>
              <a:rPr lang="en-US" sz="4400" i="1" dirty="0" smtClean="0">
                <a:solidFill>
                  <a:srgbClr val="0066FF"/>
                </a:solidFill>
                <a:latin typeface="Times New Roman" panose="02020603050405020304" pitchFamily="18" charset="0"/>
                <a:cs typeface="Times New Roman" panose="02020603050405020304" pitchFamily="18" charset="0"/>
              </a:rPr>
              <a:t>!</a:t>
            </a:r>
            <a:endParaRPr lang="en-US" sz="4400" i="1" dirty="0">
              <a:solidFill>
                <a:srgbClr val="0066FF"/>
              </a:solidFill>
              <a:latin typeface="Times New Roman" panose="02020603050405020304" pitchFamily="18" charset="0"/>
              <a:cs typeface="Times New Roman" panose="02020603050405020304" pitchFamily="18" charset="0"/>
            </a:endParaRPr>
          </a:p>
          <a:p>
            <a:pPr algn="ctr" eaLnBrk="1" hangingPunct="1">
              <a:spcBef>
                <a:spcPct val="0"/>
              </a:spcBef>
              <a:buClrTx/>
              <a:buSzTx/>
              <a:buFontTx/>
              <a:buNone/>
            </a:pPr>
            <a:endParaRPr lang="en-US" sz="4400" i="1" dirty="0">
              <a:solidFill>
                <a:srgbClr val="0066FF"/>
              </a:solidFill>
              <a:latin typeface="Times New Roman" panose="02020603050405020304" pitchFamily="18" charset="0"/>
              <a:cs typeface="Times New Roman" panose="02020603050405020304" pitchFamily="18" charset="0"/>
            </a:endParaRPr>
          </a:p>
        </p:txBody>
      </p:sp>
      <p:sp>
        <p:nvSpPr>
          <p:cNvPr id="51215"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Trebuchet MS" panose="020B0603020202020204" pitchFamily="34" charset="0"/>
                <a:cs typeface="Arial" panose="020B0604020202020204" pitchFamily="34" charset="0"/>
              </a:defRPr>
            </a:lvl1pPr>
            <a:lvl2pPr marL="742950" indent="-285750">
              <a:defRPr b="1">
                <a:solidFill>
                  <a:schemeClr val="tx1"/>
                </a:solidFill>
                <a:latin typeface="Trebuchet MS" panose="020B0603020202020204" pitchFamily="34" charset="0"/>
                <a:cs typeface="Arial" panose="020B0604020202020204" pitchFamily="34" charset="0"/>
              </a:defRPr>
            </a:lvl2pPr>
            <a:lvl3pPr marL="1143000" indent="-228600">
              <a:defRPr b="1">
                <a:solidFill>
                  <a:schemeClr val="tx1"/>
                </a:solidFill>
                <a:latin typeface="Trebuchet MS" panose="020B0603020202020204" pitchFamily="34" charset="0"/>
                <a:cs typeface="Arial" panose="020B0604020202020204" pitchFamily="34" charset="0"/>
              </a:defRPr>
            </a:lvl3pPr>
            <a:lvl4pPr marL="1600200" indent="-228600">
              <a:defRPr b="1">
                <a:solidFill>
                  <a:schemeClr val="tx1"/>
                </a:solidFill>
                <a:latin typeface="Trebuchet MS" panose="020B0603020202020204" pitchFamily="34" charset="0"/>
                <a:cs typeface="Arial" panose="020B0604020202020204" pitchFamily="34" charset="0"/>
              </a:defRPr>
            </a:lvl4pPr>
            <a:lvl5pPr marL="2057400" indent="-228600">
              <a:defRPr b="1">
                <a:solidFill>
                  <a:schemeClr val="tx1"/>
                </a:solidFill>
                <a:latin typeface="Trebuchet MS" panose="020B0603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rebuchet MS" panose="020B0603020202020204" pitchFamily="34" charset="0"/>
                <a:cs typeface="Arial" panose="020B0604020202020204" pitchFamily="34" charset="0"/>
              </a:defRPr>
            </a:lvl9pPr>
          </a:lstStyle>
          <a:p>
            <a:fld id="{28ED2506-BD68-4939-9084-C3A5E6414ECE}" type="slidenum">
              <a:rPr lang="en-US" b="0" smtClean="0">
                <a:solidFill>
                  <a:schemeClr val="accent1"/>
                </a:solidFill>
              </a:rPr>
              <a:pPr/>
              <a:t>34</a:t>
            </a:fld>
            <a:endParaRPr lang="en-US" b="0" smtClean="0">
              <a:solidFill>
                <a:schemeClr val="accent1"/>
              </a:solidFill>
            </a:endParaRPr>
          </a:p>
        </p:txBody>
      </p:sp>
    </p:spTree>
    <p:extLst>
      <p:ext uri="{BB962C8B-B14F-4D97-AF65-F5344CB8AC3E}">
        <p14:creationId xmlns:p14="http://schemas.microsoft.com/office/powerpoint/2010/main" val="400262970"/>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71370"/>
                                        </p:tgtEl>
                                        <p:attrNameLst>
                                          <p:attrName>style.visibility</p:attrName>
                                        </p:attrNameLst>
                                      </p:cBhvr>
                                      <p:to>
                                        <p:strVal val="visible"/>
                                      </p:to>
                                    </p:set>
                                    <p:animEffect transition="in" filter="diamond(in)">
                                      <p:cBhvr>
                                        <p:cTn id="7" dur="2000"/>
                                        <p:tgtEl>
                                          <p:spTgt spid="2713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51566"/>
                                        </p:tgtEl>
                                        <p:attrNameLst>
                                          <p:attrName>style.visibility</p:attrName>
                                        </p:attrNameLst>
                                      </p:cBhvr>
                                      <p:to>
                                        <p:strVal val="visible"/>
                                      </p:to>
                                    </p:set>
                                    <p:anim calcmode="discrete" valueType="clr">
                                      <p:cBhvr override="childStyle">
                                        <p:cTn id="12" dur="80"/>
                                        <p:tgtEl>
                                          <p:spTgt spid="15156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51566"/>
                                        </p:tgtEl>
                                        <p:attrNameLst>
                                          <p:attrName>fillcolor</p:attrName>
                                        </p:attrNameLst>
                                      </p:cBhvr>
                                      <p:tavLst>
                                        <p:tav tm="0">
                                          <p:val>
                                            <p:clrVal>
                                              <a:schemeClr val="accent2"/>
                                            </p:clrVal>
                                          </p:val>
                                        </p:tav>
                                        <p:tav tm="50000">
                                          <p:val>
                                            <p:clrVal>
                                              <a:schemeClr val="hlink"/>
                                            </p:clrVal>
                                          </p:val>
                                        </p:tav>
                                      </p:tavLst>
                                    </p:anim>
                                    <p:set>
                                      <p:cBhvr>
                                        <p:cTn id="14" dur="80"/>
                                        <p:tgtEl>
                                          <p:spTgt spid="15156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70" grpId="0"/>
      <p:bldP spid="15156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989206"/>
            <a:ext cx="11860212" cy="9982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lvl="0" algn="just">
              <a:buClr>
                <a:srgbClr val="90C226"/>
              </a:buClr>
              <a:buFontTx/>
              <a:buChar char="-"/>
            </a:pPr>
            <a:r>
              <a:rPr lang="vi-VN" sz="3200" spc="-30" dirty="0" smtClean="0">
                <a:latin typeface="Times New Roman" panose="02020603050405020304" pitchFamily="18" charset="0"/>
                <a:ea typeface="Calibri" panose="020F0502020204030204" pitchFamily="34" charset="0"/>
              </a:rPr>
              <a:t>Về </a:t>
            </a:r>
            <a:r>
              <a:rPr lang="vi-VN" sz="3200" spc="-30" dirty="0">
                <a:latin typeface="Times New Roman" panose="02020603050405020304" pitchFamily="18" charset="0"/>
                <a:ea typeface="Calibri" panose="020F0502020204030204" pitchFamily="34" charset="0"/>
              </a:rPr>
              <a:t>đội ngũ: Năm học 2023-2024 tổng số cán bộ quản lí, giáo viên, nhân viên (CBQL-GV-NV) hiện có: 6.608 người, trong đó: CBQL: 423; GV: 5.101 (GV 1-1: 3.627; GV Âm nhạc: 251; GV Mĩ thuật: 246; GV GDTC: 292; GV Tiếng Anh: 449; GV Tiếng Pháp: 06; GV Tin học: 230); NV: 903; GV TPT Đội chuyên trách: 181; đạt tỉ lệ 1,5 GV/lớp</a:t>
            </a:r>
            <a:r>
              <a:rPr lang="vi-VN" sz="3200" spc="-30" dirty="0" smtClean="0">
                <a:latin typeface="Times New Roman" panose="02020603050405020304" pitchFamily="18" charset="0"/>
                <a:ea typeface="Calibri" panose="020F0502020204030204" pitchFamily="34" charset="0"/>
              </a:rPr>
              <a:t>.</a:t>
            </a:r>
            <a:endParaRPr lang="en-GB" sz="3200" spc="-30" dirty="0" smtClean="0">
              <a:latin typeface="Times New Roman" panose="02020603050405020304" pitchFamily="18" charset="0"/>
              <a:ea typeface="Calibri" panose="020F0502020204030204" pitchFamily="34" charset="0"/>
            </a:endParaRPr>
          </a:p>
          <a:p>
            <a:pPr lvl="0" algn="just">
              <a:buClr>
                <a:srgbClr val="90C226"/>
              </a:buClr>
              <a:buFontTx/>
              <a:buChar char="-"/>
            </a:pPr>
            <a:r>
              <a:rPr lang="vi-VN" sz="3200" spc="-30" dirty="0">
                <a:latin typeface="Times New Roman" panose="02020603050405020304" pitchFamily="18" charset="0"/>
                <a:ea typeface="Calibri" panose="020F0502020204030204" pitchFamily="34" charset="0"/>
              </a:rPr>
              <a:t>Về học sinh (HS): năm học 2023-2024 GDTH có 106.348HS/3.496 lớp trong đó có 378 HS ngoài công lập với 28 lớp, tỉ lệ bình quân đạt 30,4 HS/lớp; tỉ lệ HS được học 2 buổi/ngày (9-10 buổi/tuần) đạt 92,23%, trong đó tỉ lệ HS theo Chương trình GDPT 2018 học 2 buổi/ngày đạt 98,75</a:t>
            </a:r>
            <a:r>
              <a:rPr lang="vi-VN" sz="3200" spc="-30" dirty="0" smtClean="0">
                <a:latin typeface="Times New Roman" panose="02020603050405020304" pitchFamily="18" charset="0"/>
                <a:ea typeface="Calibri" panose="020F0502020204030204" pitchFamily="34" charset="0"/>
              </a:rPr>
              <a:t>%.</a:t>
            </a:r>
            <a:r>
              <a:rPr lang="en-GB" sz="3200" spc="-30" dirty="0" smtClean="0">
                <a:latin typeface="Times New Roman" panose="02020603050405020304" pitchFamily="18" charset="0"/>
                <a:ea typeface="Calibri" panose="020F0502020204030204" pitchFamily="34" charset="0"/>
              </a:rPr>
              <a:t>(</a:t>
            </a:r>
            <a:r>
              <a:rPr lang="en-GB" sz="3200" spc="-30" dirty="0" err="1" smtClean="0">
                <a:latin typeface="Times New Roman" panose="02020603050405020304" pitchFamily="18" charset="0"/>
                <a:ea typeface="Calibri" panose="020F0502020204030204" pitchFamily="34" charset="0"/>
              </a:rPr>
              <a:t>phụ</a:t>
            </a:r>
            <a:r>
              <a:rPr lang="en-GB" sz="3200" spc="-30" dirty="0" smtClean="0">
                <a:latin typeface="Times New Roman" panose="02020603050405020304" pitchFamily="18" charset="0"/>
                <a:ea typeface="Calibri" panose="020F0502020204030204" pitchFamily="34" charset="0"/>
              </a:rPr>
              <a:t> </a:t>
            </a:r>
            <a:r>
              <a:rPr lang="en-GB" sz="3200" spc="-30" dirty="0" err="1" smtClean="0">
                <a:latin typeface="Times New Roman" panose="02020603050405020304" pitchFamily="18" charset="0"/>
                <a:ea typeface="Calibri" panose="020F0502020204030204" pitchFamily="34" charset="0"/>
              </a:rPr>
              <a:t>lục</a:t>
            </a:r>
            <a:r>
              <a:rPr lang="en-GB" sz="3200" spc="-30" dirty="0" smtClean="0">
                <a:latin typeface="Times New Roman" panose="02020603050405020304" pitchFamily="18" charset="0"/>
                <a:ea typeface="Calibri" panose="020F0502020204030204" pitchFamily="34" charset="0"/>
              </a:rPr>
              <a:t>)</a:t>
            </a:r>
            <a:endParaRPr kumimoji="0" lang="en-GB" sz="3200"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smtClean="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GB" sz="3200" b="1" i="0" u="none" strike="noStrike" kern="1200" cap="none" spc="-30" normalizeH="0" baseline="0" noProof="0" dirty="0">
              <a:ln>
                <a:noFill/>
              </a:ln>
              <a:solidFill>
                <a:srgbClr val="404040"/>
              </a:solidFill>
              <a:effectLst/>
              <a:uLnTx/>
              <a:uFillTx/>
              <a:latin typeface="Times New Roman" panose="02020603050405020304" pitchFamily="18" charset="0"/>
              <a:ea typeface="Calibri" panose="020F0502020204030204" pitchFamily="34" charset="0"/>
              <a:cs typeface="+mn-cs"/>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US" sz="3200" b="0" i="0" u="none" strike="noStrike" kern="1200" cap="none" spc="0" normalizeH="0" baseline="0" noProof="0" dirty="0" smtClean="0">
              <a:ln>
                <a:noFill/>
              </a:ln>
              <a:solidFill>
                <a:srgbClr val="404040"/>
              </a:solidFill>
              <a:effectLst/>
              <a:uLnTx/>
              <a:uFillTx/>
              <a:latin typeface="Times New Roman" pitchFamily="18" charset="0"/>
              <a:ea typeface="+mn-ea"/>
              <a:cs typeface="Times New Roman" pitchFamily="18" charset="0"/>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US" sz="3200" b="0" i="0" u="none" strike="noStrike" kern="1200" cap="none" spc="0" normalizeH="0" baseline="0" noProof="0" dirty="0" smtClean="0">
              <a:ln>
                <a:noFill/>
              </a:ln>
              <a:solidFill>
                <a:srgbClr val="404040"/>
              </a:solidFill>
              <a:effectLst/>
              <a:uLnTx/>
              <a:uFillTx/>
              <a:latin typeface="Times New Roman" pitchFamily="18" charset="0"/>
              <a:ea typeface="+mn-ea"/>
              <a:cs typeface="Times New Roman" pitchFamily="18" charset="0"/>
            </a:endParaRPr>
          </a:p>
          <a:p>
            <a:pPr marL="0" marR="0" lvl="0" indent="0" algn="just" defTabSz="457200" rtl="0" eaLnBrk="1" fontAlgn="auto" latinLnBrk="0" hangingPunct="1">
              <a:lnSpc>
                <a:spcPct val="100000"/>
              </a:lnSpc>
              <a:spcBef>
                <a:spcPts val="1000"/>
              </a:spcBef>
              <a:spcAft>
                <a:spcPts val="0"/>
              </a:spcAft>
              <a:buClr>
                <a:srgbClr val="90C226"/>
              </a:buClr>
              <a:buSzPct val="80000"/>
              <a:buFont typeface="Wingdings 3" panose="05040102010807070707" pitchFamily="18" charset="2"/>
              <a:buNone/>
              <a:tabLst/>
              <a:defRPr/>
            </a:pPr>
            <a:endParaRPr kumimoji="0" lang="en-US" sz="3200" b="0" i="0" u="none" strike="noStrike" kern="1200" cap="none" spc="0" normalizeH="0" baseline="0" noProof="0" dirty="0">
              <a:ln>
                <a:noFill/>
              </a:ln>
              <a:solidFill>
                <a:srgbClr val="404040"/>
              </a:solidFill>
              <a:effectLst/>
              <a:uLnTx/>
              <a:uFillTx/>
              <a:latin typeface="Times New Roman" pitchFamily="18" charset="0"/>
              <a:ea typeface="+mn-ea"/>
              <a:cs typeface="Times New Roman" pitchFamily="18" charset="0"/>
            </a:endParaRPr>
          </a:p>
        </p:txBody>
      </p:sp>
      <p:sp>
        <p:nvSpPr>
          <p:cNvPr id="22531" name="Text Box 3"/>
          <p:cNvSpPr txBox="1">
            <a:spLocks noChangeArrowheads="1"/>
          </p:cNvSpPr>
          <p:nvPr/>
        </p:nvSpPr>
        <p:spPr bwMode="auto">
          <a:xfrm>
            <a:off x="1177925" y="182615"/>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smtClean="0">
                <a:ln>
                  <a:noFill/>
                </a:ln>
                <a:solidFill>
                  <a:srgbClr val="6600CC"/>
                </a:solidFill>
                <a:effectLst/>
                <a:uLnTx/>
                <a:uFillTx/>
                <a:latin typeface="Times New Roman" panose="02020603050405020304" pitchFamily="18" charset="0"/>
                <a:ea typeface="+mn-ea"/>
                <a:cs typeface="Times New Roman" panose="02020603050405020304" pitchFamily="18" charset="0"/>
              </a:rPr>
              <a:t>THỰC TRẠNG GIÁO DỤC TIỂU HỌC</a:t>
            </a:r>
            <a:endParaRPr kumimoji="0" lang="en-US" sz="2800" b="0" i="0" u="none" strike="noStrike" kern="1200" cap="none" spc="0" normalizeH="0" baseline="0" noProof="0" dirty="0">
              <a:ln>
                <a:noFill/>
              </a:ln>
              <a:solidFill>
                <a:srgbClr val="6600CC"/>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11873870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1022456"/>
            <a:ext cx="11860212" cy="10823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indent="0" algn="just">
              <a:buNone/>
            </a:pPr>
            <a:r>
              <a:rPr lang="en-GB" sz="3200" b="1" dirty="0" smtClean="0">
                <a:latin typeface="Times New Roman" panose="02020603050405020304" pitchFamily="18" charset="0"/>
                <a:cs typeface="Times New Roman" panose="02020603050405020304" pitchFamily="18" charset="0"/>
              </a:rPr>
              <a:t>A. </a:t>
            </a:r>
            <a:r>
              <a:rPr lang="en-GB" sz="3200" b="1" dirty="0" err="1" smtClean="0">
                <a:latin typeface="Times New Roman" panose="02020603050405020304" pitchFamily="18" charset="0"/>
                <a:cs typeface="Times New Roman" panose="02020603050405020304" pitchFamily="18" charset="0"/>
              </a:rPr>
              <a:t>Nhiệm</a:t>
            </a:r>
            <a:r>
              <a:rPr lang="en-GB" sz="3200" b="1" dirty="0" smtClean="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vụ</a:t>
            </a:r>
            <a:r>
              <a:rPr lang="en-GB" sz="3200" b="1" dirty="0">
                <a:latin typeface="Times New Roman" panose="02020603050405020304" pitchFamily="18" charset="0"/>
                <a:cs typeface="Times New Roman" panose="02020603050405020304" pitchFamily="18" charset="0"/>
              </a:rPr>
              <a:t> </a:t>
            </a:r>
            <a:r>
              <a:rPr lang="en-GB" sz="3200" b="1" dirty="0" err="1" smtClean="0">
                <a:latin typeface="Times New Roman" panose="02020603050405020304" pitchFamily="18" charset="0"/>
                <a:cs typeface="Times New Roman" panose="02020603050405020304" pitchFamily="18" charset="0"/>
              </a:rPr>
              <a:t>chung</a:t>
            </a:r>
            <a:r>
              <a:rPr lang="en-GB" sz="3200" b="1" dirty="0" smtClean="0">
                <a:latin typeface="Times New Roman" panose="02020603050405020304" pitchFamily="18" charset="0"/>
                <a:cs typeface="Times New Roman" panose="02020603050405020304" pitchFamily="18" charset="0"/>
              </a:rPr>
              <a:t>.</a:t>
            </a:r>
            <a:endParaRPr lang="en-US" sz="3200" dirty="0">
              <a:latin typeface="Times New Roman" pitchFamily="18" charset="0"/>
              <a:cs typeface="Times New Roman" pitchFamily="18" charset="0"/>
            </a:endParaRPr>
          </a:p>
          <a:p>
            <a:pPr marL="0" indent="0" algn="just">
              <a:buNone/>
            </a:pPr>
            <a:r>
              <a:rPr lang="en-US" sz="3200" b="1" dirty="0" smtClean="0">
                <a:latin typeface="Times New Roman" pitchFamily="18" charset="0"/>
                <a:cs typeface="Times New Roman" pitchFamily="18" charset="0"/>
              </a:rPr>
              <a:t>B. </a:t>
            </a:r>
            <a:r>
              <a:rPr lang="en-US" sz="3200" b="1" dirty="0" err="1" smtClean="0">
                <a:latin typeface="Times New Roman" pitchFamily="18" charset="0"/>
                <a:cs typeface="Times New Roman" pitchFamily="18" charset="0"/>
              </a:rPr>
              <a:t>Nhiệm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vụ</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cụ</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thể</a:t>
            </a:r>
            <a:r>
              <a:rPr lang="en-US" sz="3200" b="1" dirty="0" smtClean="0">
                <a:latin typeface="Times New Roman" pitchFamily="18" charset="0"/>
                <a:cs typeface="Times New Roman" pitchFamily="18" charset="0"/>
              </a:rPr>
              <a:t>.</a:t>
            </a:r>
          </a:p>
          <a:p>
            <a:pPr marL="0" indent="0" algn="just">
              <a:buNone/>
            </a:pPr>
            <a:r>
              <a:rPr lang="vi-VN" sz="3200" b="1" spc="-30" dirty="0" smtClean="0">
                <a:latin typeface="Times New Roman" panose="02020603050405020304" pitchFamily="18" charset="0"/>
                <a:ea typeface="Calibri" panose="020F0502020204030204" pitchFamily="34" charset="0"/>
              </a:rPr>
              <a:t> </a:t>
            </a:r>
            <a:r>
              <a:rPr lang="vi-VN" sz="3000" spc="-30" dirty="0">
                <a:latin typeface="Times New Roman" panose="02020603050405020304" pitchFamily="18" charset="0"/>
                <a:ea typeface="Calibri" panose="020F0502020204030204" pitchFamily="34" charset="0"/>
              </a:rPr>
              <a:t>I. Thực hiện Chương trình giáo dục phổ thông </a:t>
            </a:r>
            <a:endParaRPr lang="en-GB" sz="3000" spc="-30" dirty="0">
              <a:latin typeface="Times New Roman" panose="02020603050405020304" pitchFamily="18" charset="0"/>
              <a:ea typeface="Calibri" panose="020F0502020204030204" pitchFamily="34" charset="0"/>
            </a:endParaRPr>
          </a:p>
          <a:p>
            <a:pPr marL="0" indent="0" algn="just">
              <a:buNone/>
            </a:pPr>
            <a:r>
              <a:rPr lang="vi-VN" sz="3000" spc="-30" dirty="0" smtClean="0">
                <a:latin typeface="Times New Roman" panose="02020603050405020304" pitchFamily="18" charset="0"/>
                <a:ea typeface="Calibri" panose="020F0502020204030204" pitchFamily="34" charset="0"/>
              </a:rPr>
              <a:t>II</a:t>
            </a:r>
            <a:r>
              <a:rPr lang="vi-VN" sz="3000" spc="-30" dirty="0">
                <a:latin typeface="Times New Roman" panose="02020603050405020304" pitchFamily="18" charset="0"/>
                <a:ea typeface="Calibri" panose="020F0502020204030204" pitchFamily="34" charset="0"/>
              </a:rPr>
              <a:t>. Thực hiện quy hoạch </a:t>
            </a:r>
            <a:r>
              <a:rPr lang="pt-BR" sz="3000" spc="-30" dirty="0">
                <a:latin typeface="Times New Roman" panose="02020603050405020304" pitchFamily="18" charset="0"/>
                <a:ea typeface="Calibri" panose="020F0502020204030204" pitchFamily="34" charset="0"/>
              </a:rPr>
              <a:t>phát triển</a:t>
            </a:r>
            <a:r>
              <a:rPr lang="vi-VN" sz="3000" spc="-30" dirty="0">
                <a:latin typeface="Times New Roman" panose="02020603050405020304" pitchFamily="18" charset="0"/>
                <a:ea typeface="Calibri" panose="020F0502020204030204" pitchFamily="34" charset="0"/>
              </a:rPr>
              <a:t> mạng lưới trường, lớp; củng cố, nâng cao chất lượng phổ cập giáo dục và thực hiện công bằng trong </a:t>
            </a:r>
            <a:r>
              <a:rPr lang="pt-BR" sz="3000" spc="-30" dirty="0">
                <a:latin typeface="Times New Roman" panose="02020603050405020304" pitchFamily="18" charset="0"/>
                <a:ea typeface="Calibri" panose="020F0502020204030204" pitchFamily="34" charset="0"/>
              </a:rPr>
              <a:t>tiếp cận </a:t>
            </a:r>
            <a:r>
              <a:rPr lang="vi-VN" sz="3000" spc="-30" dirty="0">
                <a:latin typeface="Times New Roman" panose="02020603050405020304" pitchFamily="18" charset="0"/>
                <a:ea typeface="Calibri" panose="020F0502020204030204" pitchFamily="34" charset="0"/>
              </a:rPr>
              <a:t>giáo </a:t>
            </a:r>
            <a:r>
              <a:rPr lang="vi-VN" sz="3000" spc="-30" dirty="0" smtClean="0">
                <a:latin typeface="Times New Roman" panose="02020603050405020304" pitchFamily="18" charset="0"/>
                <a:ea typeface="Calibri" panose="020F0502020204030204" pitchFamily="34" charset="0"/>
              </a:rPr>
              <a:t>dục</a:t>
            </a:r>
            <a:r>
              <a:rPr lang="en-GB" sz="3000" spc="-30" dirty="0" smtClean="0">
                <a:latin typeface="Times New Roman" panose="02020603050405020304" pitchFamily="18" charset="0"/>
                <a:ea typeface="Calibri" panose="020F0502020204030204" pitchFamily="34" charset="0"/>
              </a:rPr>
              <a:t>.</a:t>
            </a:r>
          </a:p>
          <a:p>
            <a:pPr marL="0" indent="0" algn="just">
              <a:buNone/>
            </a:pPr>
            <a:r>
              <a:rPr lang="vi-VN" sz="3000" spc="-30" dirty="0" smtClean="0">
                <a:latin typeface="Times New Roman" panose="02020603050405020304" pitchFamily="18" charset="0"/>
                <a:ea typeface="Calibri" panose="020F0502020204030204" pitchFamily="34" charset="0"/>
              </a:rPr>
              <a:t> </a:t>
            </a:r>
            <a:r>
              <a:rPr lang="vi-VN" sz="3000" spc="-30" dirty="0">
                <a:latin typeface="Times New Roman" panose="02020603050405020304" pitchFamily="18" charset="0"/>
                <a:ea typeface="Calibri" panose="020F0502020204030204" pitchFamily="34" charset="0"/>
              </a:rPr>
              <a:t>III. Củng cố và tăng cường các điều kiện bảo đảm chất lượng giáo </a:t>
            </a:r>
            <a:r>
              <a:rPr lang="vi-VN" sz="3000" spc="-30" dirty="0" smtClean="0">
                <a:latin typeface="Times New Roman" panose="02020603050405020304" pitchFamily="18" charset="0"/>
                <a:ea typeface="Calibri" panose="020F0502020204030204" pitchFamily="34" charset="0"/>
              </a:rPr>
              <a:t>dục</a:t>
            </a:r>
            <a:r>
              <a:rPr lang="en-GB" sz="3000" spc="-30" dirty="0" smtClean="0">
                <a:latin typeface="Times New Roman" panose="02020603050405020304" pitchFamily="18" charset="0"/>
                <a:ea typeface="Calibri" panose="020F0502020204030204" pitchFamily="34" charset="0"/>
              </a:rPr>
              <a:t>.</a:t>
            </a:r>
          </a:p>
          <a:p>
            <a:pPr marL="0" indent="0" algn="just">
              <a:buNone/>
            </a:pPr>
            <a:r>
              <a:rPr lang="vi-VN" sz="3000" spc="-30" dirty="0">
                <a:latin typeface="Times New Roman" panose="02020603050405020304" pitchFamily="18" charset="0"/>
                <a:ea typeface="Calibri" panose="020F0502020204030204" pitchFamily="34" charset="0"/>
              </a:rPr>
              <a:t>IV. Tăng cường huy động nguồn lực để nâng cao chất lượng giáo </a:t>
            </a:r>
            <a:r>
              <a:rPr lang="vi-VN" sz="3000" spc="-30" dirty="0" smtClean="0">
                <a:latin typeface="Times New Roman" panose="02020603050405020304" pitchFamily="18" charset="0"/>
                <a:ea typeface="Calibri" panose="020F0502020204030204" pitchFamily="34" charset="0"/>
              </a:rPr>
              <a:t>dục</a:t>
            </a:r>
            <a:r>
              <a:rPr lang="en-GB" sz="3000" spc="-30" dirty="0" smtClean="0">
                <a:latin typeface="Times New Roman" panose="02020603050405020304" pitchFamily="18" charset="0"/>
                <a:ea typeface="Calibri" panose="020F0502020204030204" pitchFamily="34" charset="0"/>
              </a:rPr>
              <a:t>.</a:t>
            </a:r>
          </a:p>
          <a:p>
            <a:pPr marL="0" indent="0" algn="just">
              <a:buNone/>
            </a:pPr>
            <a:r>
              <a:rPr lang="vi-VN" sz="3000" spc="-30" dirty="0">
                <a:latin typeface="Times New Roman" panose="02020603050405020304" pitchFamily="18" charset="0"/>
                <a:ea typeface="Calibri" panose="020F0502020204030204" pitchFamily="34" charset="0"/>
              </a:rPr>
              <a:t>V. Đẩy mạnh công tác truyền </a:t>
            </a:r>
            <a:r>
              <a:rPr lang="vi-VN" sz="3000" spc="-30" dirty="0" smtClean="0">
                <a:latin typeface="Times New Roman" panose="02020603050405020304" pitchFamily="18" charset="0"/>
                <a:ea typeface="Calibri" panose="020F0502020204030204" pitchFamily="34" charset="0"/>
              </a:rPr>
              <a:t>thông</a:t>
            </a:r>
            <a:r>
              <a:rPr lang="en-GB" sz="3000" spc="-30" dirty="0" smtClean="0">
                <a:latin typeface="Times New Roman" panose="02020603050405020304" pitchFamily="18" charset="0"/>
                <a:ea typeface="Calibri" panose="020F0502020204030204" pitchFamily="34" charset="0"/>
              </a:rPr>
              <a:t>.</a:t>
            </a:r>
          </a:p>
          <a:p>
            <a:pPr marL="0" indent="0" algn="just">
              <a:buNone/>
            </a:pPr>
            <a:endParaRPr lang="en-GB" sz="3000" spc="-30" dirty="0">
              <a:latin typeface="Times New Roman" panose="02020603050405020304" pitchFamily="18" charset="0"/>
              <a:ea typeface="Calibri" panose="020F0502020204030204" pitchFamily="34" charset="0"/>
            </a:endParaRPr>
          </a:p>
          <a:p>
            <a:pPr marL="0" indent="0" algn="just">
              <a:buNone/>
            </a:pPr>
            <a:endParaRPr lang="en-GB" sz="3200" b="1" spc="-30" dirty="0" smtClean="0">
              <a:latin typeface="Times New Roman" panose="02020603050405020304" pitchFamily="18" charset="0"/>
              <a:ea typeface="Calibri" panose="020F0502020204030204" pitchFamily="34" charset="0"/>
            </a:endParaRPr>
          </a:p>
          <a:p>
            <a:pPr marL="0" indent="0" algn="just">
              <a:buNone/>
            </a:pPr>
            <a:endParaRPr lang="en-GB" sz="3200" b="1" spc="-30" dirty="0" smtClean="0">
              <a:latin typeface="Times New Roman" panose="02020603050405020304" pitchFamily="18" charset="0"/>
              <a:ea typeface="Calibri" panose="020F0502020204030204" pitchFamily="34" charset="0"/>
            </a:endParaRPr>
          </a:p>
          <a:p>
            <a:pPr marL="0" indent="0" algn="just">
              <a:buNone/>
            </a:pPr>
            <a:endParaRPr lang="en-GB" sz="3200" b="1" spc="-30" dirty="0" smtClean="0">
              <a:latin typeface="Times New Roman" panose="02020603050405020304" pitchFamily="18" charset="0"/>
              <a:ea typeface="Calibri" panose="020F0502020204030204" pitchFamily="34" charset="0"/>
            </a:endParaRPr>
          </a:p>
          <a:p>
            <a:pPr marL="0" indent="0" algn="just">
              <a:buNone/>
            </a:pPr>
            <a:endParaRPr lang="en-GB" sz="3200" b="1" spc="-30" dirty="0">
              <a:latin typeface="Times New Roman" panose="02020603050405020304" pitchFamily="18" charset="0"/>
              <a:ea typeface="Calibri" panose="020F0502020204030204" pitchFamily="34" charset="0"/>
            </a:endParaRPr>
          </a:p>
          <a:p>
            <a:pPr marL="0" indent="0" algn="just">
              <a:buNone/>
            </a:pPr>
            <a:endParaRPr lang="en-GB" sz="3200" b="1" spc="-30" dirty="0" smtClean="0">
              <a:latin typeface="Times New Roman" panose="02020603050405020304" pitchFamily="18" charset="0"/>
              <a:ea typeface="Calibri" panose="020F0502020204030204" pitchFamily="34" charset="0"/>
            </a:endParaRPr>
          </a:p>
          <a:p>
            <a:pPr marL="0" indent="0" algn="just">
              <a:buNone/>
            </a:pPr>
            <a:endParaRPr lang="en-GB" sz="3200" b="1" spc="-30" dirty="0">
              <a:latin typeface="Times New Roman" panose="02020603050405020304" pitchFamily="18" charset="0"/>
              <a:ea typeface="Calibri" panose="020F0502020204030204" pitchFamily="34" charset="0"/>
            </a:endParaRPr>
          </a:p>
          <a:p>
            <a:pPr marL="0" indent="0" algn="just">
              <a:buNone/>
            </a:pPr>
            <a:endParaRPr lang="en-US" sz="3200" dirty="0" smtClean="0">
              <a:latin typeface="Times New Roman" pitchFamily="18" charset="0"/>
              <a:cs typeface="Times New Roman" pitchFamily="18" charset="0"/>
            </a:endParaRPr>
          </a:p>
          <a:p>
            <a:pPr marL="0" indent="0" algn="just">
              <a:buNone/>
            </a:pPr>
            <a:endParaRPr lang="en-US" sz="3200" dirty="0" smtClean="0">
              <a:latin typeface="Times New Roman" pitchFamily="18" charset="0"/>
              <a:cs typeface="Times New Roman" pitchFamily="18" charset="0"/>
            </a:endParaRPr>
          </a:p>
          <a:p>
            <a:pPr marL="0" indent="0" algn="just">
              <a:buNone/>
            </a:pPr>
            <a:endParaRPr lang="en-US" sz="3200" dirty="0">
              <a:latin typeface="Times New Roman" pitchFamily="18" charset="0"/>
              <a:cs typeface="Times New Roman"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20000"/>
              </a:spcBef>
              <a:buClrTx/>
              <a:buSzTx/>
              <a:buFontTx/>
              <a:buNone/>
            </a:pPr>
            <a:r>
              <a:rPr lang="en-US" sz="2800" dirty="0" smtClean="0">
                <a:solidFill>
                  <a:srgbClr val="6600CC"/>
                </a:solidFill>
                <a:latin typeface="Times New Roman" panose="02020603050405020304" pitchFamily="18" charset="0"/>
                <a:cs typeface="Times New Roman" panose="02020603050405020304" pitchFamily="18" charset="0"/>
              </a:rPr>
              <a:t>NHIỆM VỤ GIÁO DỤC TIỂU HỌC</a:t>
            </a:r>
            <a:endParaRPr lang="en-US" sz="2800" dirty="0">
              <a:solidFill>
                <a:srgbClr val="66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155480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82690" y="717652"/>
            <a:ext cx="11860212" cy="6042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indent="0" algn="just">
              <a:buNone/>
            </a:pPr>
            <a:r>
              <a:rPr lang="vi-VN" sz="2000" b="1" spc="-30" dirty="0">
                <a:latin typeface="Times New Roman" panose="02020603050405020304" pitchFamily="18" charset="0"/>
                <a:ea typeface="Calibri" panose="020F0502020204030204" pitchFamily="34" charset="0"/>
                <a:cs typeface="Times New Roman" panose="02020603050405020304" pitchFamily="18" charset="0"/>
              </a:rPr>
              <a:t>I. Thực hiện Chương trình giáo dục phổ thông </a:t>
            </a:r>
            <a:endParaRPr lang="en-GB" sz="2000" b="1" spc="-3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vi-VN" sz="2000" b="1" i="1" dirty="0">
                <a:latin typeface="Times New Roman" panose="02020603050405020304" pitchFamily="18" charset="0"/>
                <a:cs typeface="Times New Roman" panose="02020603050405020304" pitchFamily="18" charset="0"/>
              </a:rPr>
              <a:t>1. Thực hiện các giải pháp bảo đảm an toàn trường học </a:t>
            </a:r>
            <a:endParaRPr lang="en-GB" sz="2000" dirty="0">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Duy trì vệ sinh môi trường trong trường học và các phương án bảo đảm sức khỏe cho học sinh, nhân viên, giáo viên, cán bộ quản </a:t>
            </a:r>
            <a:r>
              <a:rPr lang="vi-VN" sz="2000" dirty="0" smtClean="0">
                <a:latin typeface="Times New Roman" panose="02020603050405020304" pitchFamily="18" charset="0"/>
                <a:cs typeface="Times New Roman" panose="02020603050405020304" pitchFamily="18" charset="0"/>
              </a:rPr>
              <a:t>lí</a:t>
            </a:r>
            <a:r>
              <a:rPr lang="en-GB" sz="2000" dirty="0" smtClean="0">
                <a:latin typeface="Times New Roman" panose="02020603050405020304" pitchFamily="18" charset="0"/>
                <a:cs typeface="Times New Roman" panose="02020603050405020304" pitchFamily="18" charset="0"/>
              </a:rPr>
              <a:t>.</a:t>
            </a:r>
          </a:p>
          <a:p>
            <a:pPr algn="just"/>
            <a:r>
              <a:rPr lang="en-GB" sz="2000" dirty="0">
                <a:latin typeface="Times New Roman" panose="02020603050405020304" pitchFamily="18" charset="0"/>
                <a:cs typeface="Times New Roman" panose="02020603050405020304" pitchFamily="18" charset="0"/>
              </a:rPr>
              <a:t>T</a:t>
            </a:r>
            <a:r>
              <a:rPr lang="vi-VN" sz="2000" dirty="0" smtClean="0">
                <a:latin typeface="Times New Roman" panose="02020603050405020304" pitchFamily="18" charset="0"/>
                <a:cs typeface="Times New Roman" panose="02020603050405020304" pitchFamily="18" charset="0"/>
              </a:rPr>
              <a:t>riển </a:t>
            </a:r>
            <a:r>
              <a:rPr lang="vi-VN" sz="2000" dirty="0">
                <a:latin typeface="Times New Roman" panose="02020603050405020304" pitchFamily="18" charset="0"/>
                <a:cs typeface="Times New Roman" panose="02020603050405020304" pitchFamily="18" charset="0"/>
              </a:rPr>
              <a:t>khai có hiệu quả các nhiệm vụ về giáo dục đạo đức, lối sống, kĩ năng sống cho học sinh; công tác bảo đảm môi trường giáo dục an toàn, lành mạnh, thân thiện, phòng chống bạo lực học đường</a:t>
            </a:r>
            <a:r>
              <a:rPr lang="vi-VN" sz="2000" dirty="0" smtClean="0">
                <a:latin typeface="Times New Roman" panose="02020603050405020304" pitchFamily="18" charset="0"/>
                <a:cs typeface="Times New Roman" panose="02020603050405020304" pitchFamily="18" charset="0"/>
              </a:rPr>
              <a:t>.</a:t>
            </a:r>
            <a:endParaRPr lang="en-GB" sz="2000" dirty="0" smtClean="0">
              <a:latin typeface="Times New Roman" panose="02020603050405020304" pitchFamily="18" charset="0"/>
              <a:cs typeface="Times New Roman" panose="02020603050405020304" pitchFamily="18" charset="0"/>
            </a:endParaRPr>
          </a:p>
          <a:p>
            <a:pPr algn="just"/>
            <a:r>
              <a:rPr lang="vi-VN" sz="2000" b="1" i="1" dirty="0">
                <a:latin typeface="Times New Roman" panose="02020603050405020304" pitchFamily="18" charset="0"/>
                <a:cs typeface="Times New Roman" panose="02020603050405020304" pitchFamily="18" charset="0"/>
              </a:rPr>
              <a:t>2. Thực hiện chương trình, kế hoạch giáo </a:t>
            </a:r>
            <a:r>
              <a:rPr lang="vi-VN" sz="2000" b="1" i="1" dirty="0" smtClean="0">
                <a:latin typeface="Times New Roman" panose="02020603050405020304" pitchFamily="18" charset="0"/>
                <a:cs typeface="Times New Roman" panose="02020603050405020304" pitchFamily="18" charset="0"/>
              </a:rPr>
              <a:t>dục</a:t>
            </a:r>
            <a:r>
              <a:rPr lang="en-GB" sz="2000" b="1" i="1" dirty="0" smtClean="0">
                <a:latin typeface="Times New Roman" panose="02020603050405020304" pitchFamily="18" charset="0"/>
                <a:cs typeface="Times New Roman" panose="02020603050405020304" pitchFamily="18" charset="0"/>
              </a:rPr>
              <a:t>.</a:t>
            </a:r>
          </a:p>
          <a:p>
            <a:pPr algn="just"/>
            <a:r>
              <a:rPr lang="vi-VN" sz="2000" i="1" dirty="0">
                <a:latin typeface="Times New Roman" panose="02020603050405020304" pitchFamily="18" charset="0"/>
                <a:cs typeface="Times New Roman" panose="02020603050405020304" pitchFamily="18" charset="0"/>
              </a:rPr>
              <a:t>a) Xây dựng kế hoạch giáo dục của nhà trường, chủ động, linh hoạt thực hiện và hoàn thành chương trình năm học</a:t>
            </a:r>
            <a:endParaRPr lang="en-GB" sz="2000" dirty="0">
              <a:latin typeface="Times New Roman" panose="02020603050405020304" pitchFamily="18" charset="0"/>
              <a:cs typeface="Times New Roman" panose="02020603050405020304" pitchFamily="18" charset="0"/>
            </a:endParaRPr>
          </a:p>
          <a:p>
            <a:pPr algn="just"/>
            <a:r>
              <a:rPr lang="en-GB" sz="2000" dirty="0">
                <a:latin typeface="Times New Roman" panose="02020603050405020304" pitchFamily="18" charset="0"/>
                <a:cs typeface="Times New Roman" panose="02020603050405020304" pitchFamily="18" charset="0"/>
              </a:rPr>
              <a:t>C</a:t>
            </a:r>
            <a:r>
              <a:rPr lang="vi-VN" sz="2000" dirty="0" smtClean="0">
                <a:latin typeface="Times New Roman" panose="02020603050405020304" pitchFamily="18" charset="0"/>
                <a:cs typeface="Times New Roman" panose="02020603050405020304" pitchFamily="18" charset="0"/>
              </a:rPr>
              <a:t>ác </a:t>
            </a:r>
            <a:r>
              <a:rPr lang="vi-VN" sz="2000" dirty="0">
                <a:latin typeface="Times New Roman" panose="02020603050405020304" pitchFamily="18" charset="0"/>
                <a:cs typeface="Times New Roman" panose="02020603050405020304" pitchFamily="18" charset="0"/>
              </a:rPr>
              <a:t>cơ sở giáo dục tổ chức xây dựng kế hoạch giáo </a:t>
            </a:r>
            <a:r>
              <a:rPr lang="vi-VN" sz="2000" dirty="0" smtClean="0">
                <a:latin typeface="Times New Roman" panose="02020603050405020304" pitchFamily="18" charset="0"/>
                <a:cs typeface="Times New Roman" panose="02020603050405020304" pitchFamily="18" charset="0"/>
              </a:rPr>
              <a:t>dục</a:t>
            </a:r>
            <a:r>
              <a:rPr lang="en-GB"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nhà </a:t>
            </a:r>
            <a:r>
              <a:rPr lang="vi-VN" sz="2000" dirty="0">
                <a:latin typeface="Times New Roman" panose="02020603050405020304" pitchFamily="18" charset="0"/>
                <a:cs typeface="Times New Roman" panose="02020603050405020304" pitchFamily="18" charset="0"/>
              </a:rPr>
              <a:t>trường, kế hoạch dạy học các môn học, hoạt động giáo dục và kế hoạch bài dạy</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theo</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Công </a:t>
            </a:r>
            <a:r>
              <a:rPr lang="vi-VN" sz="2000" dirty="0">
                <a:latin typeface="Times New Roman" panose="02020603050405020304" pitchFamily="18" charset="0"/>
                <a:cs typeface="Times New Roman" panose="02020603050405020304" pitchFamily="18" charset="0"/>
              </a:rPr>
              <a:t>văn số 2345/BGDĐT-GDTH ngày 7/6/2021 của Bộ GDĐT về việc hướng dẫn xây dựng kế hoạch giáo dục của nhà trường cấp tiểu </a:t>
            </a:r>
            <a:r>
              <a:rPr lang="vi-VN" sz="2000" dirty="0" smtClean="0">
                <a:latin typeface="Times New Roman" panose="02020603050405020304" pitchFamily="18" charset="0"/>
                <a:cs typeface="Times New Roman" panose="02020603050405020304" pitchFamily="18" charset="0"/>
              </a:rPr>
              <a:t>học</a:t>
            </a:r>
            <a:r>
              <a:rPr lang="en-GB" sz="2000" dirty="0" smtClean="0">
                <a:latin typeface="Times New Roman" panose="02020603050405020304" pitchFamily="18" charset="0"/>
                <a:cs typeface="Times New Roman" panose="02020603050405020304" pitchFamily="18" charset="0"/>
              </a:rPr>
              <a:t>,</a:t>
            </a:r>
            <a:r>
              <a:rPr lang="vi-VN" sz="2000" dirty="0">
                <a:latin typeface="Times New Roman" panose="02020603050405020304" pitchFamily="18" charset="0"/>
                <a:cs typeface="Times New Roman" panose="02020603050405020304" pitchFamily="18" charset="0"/>
              </a:rPr>
              <a:t> bảo đảm cuối năm học học sinh đạt được yêu cầu cần đạt theo quy định của chương trình</a:t>
            </a:r>
            <a:r>
              <a:rPr lang="en-GB" sz="2000" dirty="0" smtClean="0">
                <a:latin typeface="Times New Roman" panose="02020603050405020304" pitchFamily="18" charset="0"/>
                <a:cs typeface="Times New Roman" panose="02020603050405020304" pitchFamily="18" charset="0"/>
              </a:rPr>
              <a:t> .</a:t>
            </a:r>
          </a:p>
          <a:p>
            <a:pPr algn="just"/>
            <a:r>
              <a:rPr lang="en-US" sz="2000" dirty="0" err="1">
                <a:latin typeface="Times New Roman" panose="02020603050405020304" pitchFamily="18" charset="0"/>
                <a:cs typeface="Times New Roman" panose="02020603050405020304" pitchFamily="18" charset="0"/>
              </a:rPr>
              <a:t>C</a:t>
            </a:r>
            <a:r>
              <a:rPr lang="en-US" sz="2000" dirty="0" err="1" smtClean="0">
                <a:latin typeface="Times New Roman" panose="02020603050405020304" pitchFamily="18" charset="0"/>
                <a:cs typeface="Times New Roman" panose="02020603050405020304" pitchFamily="18" charset="0"/>
              </a:rPr>
              <a:t>ác</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tiểu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Giữ</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chữ</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đẹp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hội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tranh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máy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thao</a:t>
            </a:r>
            <a:r>
              <a:rPr lang="en-US" sz="2000" dirty="0">
                <a:latin typeface="Times New Roman" panose="02020603050405020304" pitchFamily="18" charset="0"/>
                <a:cs typeface="Times New Roman" panose="02020603050405020304" pitchFamily="18" charset="0"/>
              </a:rPr>
              <a:t>...</a:t>
            </a:r>
            <a:endParaRPr lang="en-GB" sz="2000" dirty="0">
              <a:latin typeface="Times New Roman" panose="02020603050405020304" pitchFamily="18" charset="0"/>
              <a:cs typeface="Times New Roman" panose="02020603050405020304" pitchFamily="18" charset="0"/>
            </a:endParaRPr>
          </a:p>
          <a:p>
            <a:pPr algn="just"/>
            <a:endParaRPr lang="en-GB"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2531" name="Text Box 3"/>
          <p:cNvSpPr txBox="1">
            <a:spLocks noChangeArrowheads="1"/>
          </p:cNvSpPr>
          <p:nvPr/>
        </p:nvSpPr>
        <p:spPr bwMode="auto">
          <a:xfrm>
            <a:off x="1319242" y="332250"/>
            <a:ext cx="851058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smtClean="0">
                <a:latin typeface="Times New Roman" panose="02020603050405020304" pitchFamily="18" charset="0"/>
                <a:cs typeface="Times New Roman" panose="02020603050405020304" pitchFamily="18" charset="0"/>
              </a:rPr>
              <a:t>B. </a:t>
            </a:r>
            <a:r>
              <a:rPr lang="en-GB" sz="2800" b="1" dirty="0" err="1" smtClean="0">
                <a:latin typeface="Times New Roman" panose="02020603050405020304" pitchFamily="18" charset="0"/>
                <a:cs typeface="Times New Roman" panose="02020603050405020304" pitchFamily="18" charset="0"/>
              </a:rPr>
              <a:t>Nhiệm</a:t>
            </a:r>
            <a:r>
              <a:rPr lang="en-GB" sz="2800" b="1" dirty="0" smtClean="0">
                <a:latin typeface="Times New Roman" panose="02020603050405020304" pitchFamily="18" charset="0"/>
                <a:cs typeface="Times New Roman" panose="02020603050405020304" pitchFamily="18" charset="0"/>
              </a:rPr>
              <a:t> </a:t>
            </a:r>
            <a:r>
              <a:rPr lang="en-GB" sz="2800" b="1" dirty="0" err="1" smtClean="0">
                <a:latin typeface="Times New Roman" panose="02020603050405020304" pitchFamily="18" charset="0"/>
                <a:cs typeface="Times New Roman" panose="02020603050405020304" pitchFamily="18" charset="0"/>
              </a:rPr>
              <a:t>vụ</a:t>
            </a:r>
            <a:r>
              <a:rPr lang="en-GB" sz="2800" b="1" dirty="0" smtClean="0">
                <a:latin typeface="Times New Roman" panose="02020603050405020304" pitchFamily="18" charset="0"/>
                <a:cs typeface="Times New Roman" panose="02020603050405020304" pitchFamily="18" charset="0"/>
              </a:rPr>
              <a:t> </a:t>
            </a:r>
            <a:r>
              <a:rPr lang="en-GB" sz="2800" b="1" dirty="0" err="1" smtClean="0">
                <a:latin typeface="Times New Roman" panose="02020603050405020304" pitchFamily="18" charset="0"/>
                <a:cs typeface="Times New Roman" panose="02020603050405020304" pitchFamily="18" charset="0"/>
              </a:rPr>
              <a:t>cụ</a:t>
            </a:r>
            <a:r>
              <a:rPr lang="en-GB" sz="2800" b="1" dirty="0" smtClean="0">
                <a:latin typeface="Times New Roman" panose="02020603050405020304" pitchFamily="18" charset="0"/>
                <a:cs typeface="Times New Roman" panose="02020603050405020304" pitchFamily="18" charset="0"/>
              </a:rPr>
              <a:t> </a:t>
            </a:r>
            <a:r>
              <a:rPr lang="en-GB" sz="2800" b="1" dirty="0" err="1" smtClean="0">
                <a:latin typeface="Times New Roman" panose="02020603050405020304" pitchFamily="18" charset="0"/>
                <a:cs typeface="Times New Roman" panose="02020603050405020304" pitchFamily="18" charset="0"/>
              </a:rPr>
              <a:t>thể</a:t>
            </a:r>
            <a:r>
              <a:rPr lang="en-GB" sz="2800" b="1" dirty="0" smtClean="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6640938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06567"/>
            <a:ext cx="11860212" cy="6206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r>
              <a:rPr lang="vi-VN" sz="2600" i="1" dirty="0">
                <a:latin typeface="Times New Roman" panose="02020603050405020304" pitchFamily="18" charset="0"/>
                <a:cs typeface="Times New Roman" panose="02020603050405020304" pitchFamily="18" charset="0"/>
              </a:rPr>
              <a:t>b) Thực hiện chương trình giáo dục phổ thông </a:t>
            </a:r>
            <a:endParaRPr lang="en-GB" sz="2600" dirty="0">
              <a:latin typeface="Times New Roman" panose="02020603050405020304" pitchFamily="18" charset="0"/>
              <a:cs typeface="Times New Roman" panose="02020603050405020304" pitchFamily="18" charset="0"/>
            </a:endParaRPr>
          </a:p>
          <a:p>
            <a:r>
              <a:rPr lang="vi-VN" sz="2600" i="1" dirty="0">
                <a:latin typeface="Times New Roman" panose="02020603050405020304" pitchFamily="18" charset="0"/>
                <a:cs typeface="Times New Roman" panose="02020603050405020304" pitchFamily="18" charset="0"/>
              </a:rPr>
              <a:t>*) Đối với lớp 1, lớp 2, lớp 3 và lớp 4</a:t>
            </a:r>
            <a:endParaRPr lang="en-GB" sz="2600" dirty="0">
              <a:latin typeface="Times New Roman" panose="02020603050405020304" pitchFamily="18" charset="0"/>
              <a:cs typeface="Times New Roman" panose="02020603050405020304" pitchFamily="18" charset="0"/>
            </a:endParaRPr>
          </a:p>
          <a:p>
            <a:pPr marL="0" indent="0" algn="just">
              <a:buNone/>
            </a:pPr>
            <a:r>
              <a:rPr lang="en-GB" sz="2600" dirty="0" smtClean="0">
                <a:latin typeface="Times New Roman" panose="02020603050405020304" pitchFamily="18" charset="0"/>
                <a:cs typeface="Times New Roman" panose="02020603050405020304" pitchFamily="18" charset="0"/>
              </a:rPr>
              <a:t>- </a:t>
            </a:r>
            <a:r>
              <a:rPr lang="vi-VN" sz="2600" dirty="0" smtClean="0">
                <a:latin typeface="Times New Roman" panose="02020603050405020304" pitchFamily="18" charset="0"/>
                <a:cs typeface="Times New Roman" panose="02020603050405020304" pitchFamily="18" charset="0"/>
              </a:rPr>
              <a:t>Thực </a:t>
            </a:r>
            <a:r>
              <a:rPr lang="vi-VN" sz="2600" dirty="0">
                <a:latin typeface="Times New Roman" panose="02020603050405020304" pitchFamily="18" charset="0"/>
                <a:cs typeface="Times New Roman" panose="02020603050405020304" pitchFamily="18" charset="0"/>
              </a:rPr>
              <a:t>hiện hiệu quả Chương trình giáo dục phổ thông cấp tiểu học ban hành kèm theo Thông tư số 32/2018/TT-BGDĐT ngày 26/12/2018 của Bộ trưởng Bộ GDĐT (Chương trình giáo dục phổ thông 2018) đối với lớp 1, lớp 2, lớp 3, lớp 4 và Chương trình giáo dục phổ thông cấp tiểu học ban hành theo Quyết định số 16/2006/QĐ-BGDĐT ngày 05/5/2006 (Chương trình giáo dục phổ thông 2006) đối với lớp </a:t>
            </a:r>
            <a:r>
              <a:rPr lang="vi-VN" sz="2600" dirty="0" smtClean="0">
                <a:latin typeface="Times New Roman" panose="02020603050405020304" pitchFamily="18" charset="0"/>
                <a:cs typeface="Times New Roman" panose="02020603050405020304" pitchFamily="18" charset="0"/>
              </a:rPr>
              <a:t>5</a:t>
            </a:r>
            <a:r>
              <a:rPr lang="en-GB" sz="2600" dirty="0" smtClean="0">
                <a:latin typeface="Times New Roman" panose="02020603050405020304" pitchFamily="18" charset="0"/>
                <a:cs typeface="Times New Roman" panose="02020603050405020304" pitchFamily="18" charset="0"/>
              </a:rPr>
              <a:t>.</a:t>
            </a:r>
          </a:p>
          <a:p>
            <a:pPr marL="0" indent="0" algn="just">
              <a:buNone/>
            </a:pPr>
            <a:r>
              <a:rPr lang="en-GB" sz="2600" dirty="0" smtClean="0">
                <a:latin typeface="Times New Roman" panose="02020603050405020304" pitchFamily="18" charset="0"/>
                <a:cs typeface="Times New Roman" panose="02020603050405020304" pitchFamily="18" charset="0"/>
              </a:rPr>
              <a:t>- </a:t>
            </a:r>
            <a:r>
              <a:rPr lang="vi-VN" sz="2600" dirty="0" smtClean="0">
                <a:latin typeface="Times New Roman" panose="02020603050405020304" pitchFamily="18" charset="0"/>
                <a:cs typeface="Times New Roman" panose="02020603050405020304" pitchFamily="18" charset="0"/>
              </a:rPr>
              <a:t>Bảo </a:t>
            </a:r>
            <a:r>
              <a:rPr lang="vi-VN" sz="2600" dirty="0">
                <a:latin typeface="Times New Roman" panose="02020603050405020304" pitchFamily="18" charset="0"/>
                <a:cs typeface="Times New Roman" panose="02020603050405020304" pitchFamily="18" charset="0"/>
              </a:rPr>
              <a:t>đảm tỷ lệ 01 phòng học/lớp, cơ sở vật chất, sĩ số học sinh/lớp theo quy định tại Điều lệ trường tiểu học; có đủ thiết bị dạy học tối thiểu theo quy định; bảo đảm tỷ lệ 1,5 giáo viên/lớp và cơ cấu giáo viên để dạy đủ các môn học</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hoạt động giáo </a:t>
            </a:r>
            <a:r>
              <a:rPr lang="vi-VN" sz="2600" dirty="0" smtClean="0">
                <a:latin typeface="Times New Roman" panose="02020603050405020304" pitchFamily="18" charset="0"/>
                <a:cs typeface="Times New Roman" panose="02020603050405020304" pitchFamily="18" charset="0"/>
              </a:rPr>
              <a:t>dục</a:t>
            </a:r>
            <a:r>
              <a:rPr lang="en-GB" sz="2600" dirty="0" smtClean="0">
                <a:latin typeface="Times New Roman" panose="02020603050405020304" pitchFamily="18" charset="0"/>
                <a:cs typeface="Times New Roman" panose="02020603050405020304" pitchFamily="18" charset="0"/>
              </a:rPr>
              <a:t>.</a:t>
            </a:r>
          </a:p>
          <a:p>
            <a:pPr marL="0" indent="0" algn="just">
              <a:buNone/>
            </a:pPr>
            <a:r>
              <a:rPr lang="en-GB" sz="2600" dirty="0" smtClean="0">
                <a:latin typeface="Times New Roman" panose="02020603050405020304" pitchFamily="18" charset="0"/>
                <a:cs typeface="Times New Roman" panose="02020603050405020304" pitchFamily="18" charset="0"/>
              </a:rPr>
              <a:t>- </a:t>
            </a:r>
            <a:r>
              <a:rPr lang="vi-VN" sz="2600" dirty="0" smtClean="0">
                <a:latin typeface="Times New Roman" panose="02020603050405020304" pitchFamily="18" charset="0"/>
                <a:cs typeface="Times New Roman" panose="02020603050405020304" pitchFamily="18" charset="0"/>
              </a:rPr>
              <a:t>Tổ </a:t>
            </a:r>
            <a:r>
              <a:rPr lang="vi-VN" sz="2600" dirty="0">
                <a:latin typeface="Times New Roman" panose="02020603050405020304" pitchFamily="18" charset="0"/>
                <a:cs typeface="Times New Roman" panose="02020603050405020304" pitchFamily="18" charset="0"/>
              </a:rPr>
              <a:t>chức dạy học 2 buổi/ngày, mỗi ngày bố trí không quá 7 tiết học, mỗi tiết 35 phút; thực hiện kế hoạch dạy học tối thiểu 9 buổi/tuần với 32 tiết/tuần; kế hoạch giáo dục bảo đảm phân bổ hợp lí giữa các nội dung giáo dục, giúp học sinh hoàn thành nhiệm vụ học tập, yêu cầu cần đạt của chương </a:t>
            </a:r>
            <a:r>
              <a:rPr lang="vi-VN" sz="2600" dirty="0" smtClean="0">
                <a:latin typeface="Times New Roman" panose="02020603050405020304" pitchFamily="18" charset="0"/>
                <a:cs typeface="Times New Roman" panose="02020603050405020304" pitchFamily="18" charset="0"/>
              </a:rPr>
              <a:t>trình</a:t>
            </a:r>
            <a:r>
              <a:rPr lang="en-GB" sz="2600" dirty="0" smtClean="0">
                <a:latin typeface="Times New Roman" panose="02020603050405020304" pitchFamily="18" charset="0"/>
                <a:cs typeface="Times New Roman" panose="02020603050405020304" pitchFamily="18" charset="0"/>
              </a:rPr>
              <a:t>.</a:t>
            </a:r>
            <a:endParaRPr lang="en-GB" sz="2600" dirty="0" smtClean="0">
              <a:latin typeface="Times New Roman" panose="02020603050405020304" pitchFamily="18" charset="0"/>
              <a:cs typeface="Times New Roman" panose="02020603050405020304"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109466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98013"/>
            <a:ext cx="11860212" cy="599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0" indent="0" algn="just">
              <a:buNone/>
            </a:pPr>
            <a:r>
              <a:rPr lang="en-GB" sz="2500" dirty="0" smtClean="0">
                <a:latin typeface="Times New Roman" panose="02020603050405020304" pitchFamily="18" charset="0"/>
                <a:cs typeface="Times New Roman" panose="02020603050405020304" pitchFamily="18" charset="0"/>
              </a:rPr>
              <a:t>- </a:t>
            </a:r>
            <a:r>
              <a:rPr lang="vi-VN" sz="2500" dirty="0" smtClean="0">
                <a:latin typeface="Times New Roman" panose="02020603050405020304" pitchFamily="18" charset="0"/>
                <a:cs typeface="Times New Roman" panose="02020603050405020304" pitchFamily="18" charset="0"/>
              </a:rPr>
              <a:t>Xây </a:t>
            </a:r>
            <a:r>
              <a:rPr lang="vi-VN" sz="2500" dirty="0">
                <a:latin typeface="Times New Roman" panose="02020603050405020304" pitchFamily="18" charset="0"/>
                <a:cs typeface="Times New Roman" panose="02020603050405020304" pitchFamily="18" charset="0"/>
              </a:rPr>
              <a:t>dựng kế hoạch tổ chức bán trú với nội dung, hình thức phù hợp điều kiện thực </a:t>
            </a:r>
            <a:r>
              <a:rPr lang="vi-VN" sz="2500" dirty="0" smtClean="0">
                <a:latin typeface="Times New Roman" panose="02020603050405020304" pitchFamily="18" charset="0"/>
                <a:cs typeface="Times New Roman" panose="02020603050405020304" pitchFamily="18" charset="0"/>
              </a:rPr>
              <a:t>tế,</a:t>
            </a:r>
            <a:r>
              <a:rPr lang="en-GB" sz="2500" dirty="0" smtClean="0">
                <a:latin typeface="Times New Roman" panose="02020603050405020304" pitchFamily="18" charset="0"/>
                <a:cs typeface="Times New Roman" panose="02020603050405020304" pitchFamily="18" charset="0"/>
              </a:rPr>
              <a:t> </a:t>
            </a:r>
            <a:r>
              <a:rPr lang="en-AU" sz="2500" dirty="0" err="1" smtClean="0">
                <a:latin typeface="Times New Roman" panose="02020603050405020304" pitchFamily="18" charset="0"/>
                <a:cs typeface="Times New Roman" panose="02020603050405020304" pitchFamily="18" charset="0"/>
              </a:rPr>
              <a:t>có</a:t>
            </a:r>
            <a:r>
              <a:rPr lang="en-AU" sz="2500" dirty="0" smtClean="0">
                <a:latin typeface="Times New Roman" panose="02020603050405020304" pitchFamily="18" charset="0"/>
                <a:cs typeface="Times New Roman" panose="02020603050405020304" pitchFamily="18" charset="0"/>
              </a:rPr>
              <a:t> </a:t>
            </a:r>
            <a:r>
              <a:rPr lang="en-AU" sz="2500" dirty="0" err="1">
                <a:latin typeface="Times New Roman" panose="02020603050405020304" pitchFamily="18" charset="0"/>
                <a:cs typeface="Times New Roman" panose="02020603050405020304" pitchFamily="18" charset="0"/>
              </a:rPr>
              <a:t>sự</a:t>
            </a:r>
            <a:r>
              <a:rPr lang="vi-VN" sz="2500" dirty="0">
                <a:latin typeface="Times New Roman" panose="02020603050405020304" pitchFamily="18" charset="0"/>
                <a:cs typeface="Times New Roman" panose="02020603050405020304" pitchFamily="18" charset="0"/>
              </a:rPr>
              <a:t> thống nhất, tự nguyện của học sinh, cha mẹ học </a:t>
            </a:r>
            <a:r>
              <a:rPr lang="vi-VN" sz="2500" dirty="0" smtClean="0">
                <a:latin typeface="Times New Roman" panose="02020603050405020304" pitchFamily="18" charset="0"/>
                <a:cs typeface="Times New Roman" panose="02020603050405020304" pitchFamily="18" charset="0"/>
              </a:rPr>
              <a:t>sinh; </a:t>
            </a:r>
            <a:r>
              <a:rPr lang="vi-VN" sz="2500" dirty="0">
                <a:latin typeface="Times New Roman" panose="02020603050405020304" pitchFamily="18" charset="0"/>
                <a:cs typeface="Times New Roman" panose="02020603050405020304" pitchFamily="18" charset="0"/>
              </a:rPr>
              <a:t>các hoạt động bán trú được tổ chức trong khoảng thời gian từ sau giờ học buổi sáng đến trước khi bắt đầu giờ học buổi chiều, thông qua hoạt động bán trú góp phần rèn luyện học sinh về kĩ năng sống,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năng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lực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phẩm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chất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cần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thiết</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tính kỷ luật, tự phục vụ, trách nhiệm, chia sẻ, yêu thương; </a:t>
            </a:r>
            <a:r>
              <a:rPr lang="vi-VN" sz="2500" dirty="0" smtClean="0">
                <a:latin typeface="Times New Roman" panose="02020603050405020304" pitchFamily="18" charset="0"/>
                <a:cs typeface="Times New Roman" panose="02020603050405020304" pitchFamily="18" charset="0"/>
              </a:rPr>
              <a:t>tổ </a:t>
            </a:r>
            <a:r>
              <a:rPr lang="vi-VN" sz="2500" dirty="0">
                <a:latin typeface="Times New Roman" panose="02020603050405020304" pitchFamily="18" charset="0"/>
                <a:cs typeface="Times New Roman" panose="02020603050405020304" pitchFamily="18" charset="0"/>
              </a:rPr>
              <a:t>chức ăn trưa, bán trú phải bảo đảm </a:t>
            </a:r>
            <a:r>
              <a:rPr lang="en-AU" sz="2500" dirty="0" err="1">
                <a:latin typeface="Times New Roman" panose="02020603050405020304" pitchFamily="18" charset="0"/>
                <a:cs typeface="Times New Roman" panose="02020603050405020304" pitchFamily="18" charset="0"/>
              </a:rPr>
              <a:t>các</a:t>
            </a:r>
            <a:r>
              <a:rPr lang="en-AU" sz="2500" dirty="0">
                <a:latin typeface="Times New Roman" panose="02020603050405020304" pitchFamily="18" charset="0"/>
                <a:cs typeface="Times New Roman" panose="02020603050405020304" pitchFamily="18" charset="0"/>
              </a:rPr>
              <a:t> </a:t>
            </a:r>
            <a:r>
              <a:rPr lang="en-AU" sz="2500" dirty="0" err="1">
                <a:latin typeface="Times New Roman" panose="02020603050405020304" pitchFamily="18" charset="0"/>
                <a:cs typeface="Times New Roman" panose="02020603050405020304" pitchFamily="18" charset="0"/>
              </a:rPr>
              <a:t>quy</a:t>
            </a:r>
            <a:r>
              <a:rPr lang="en-AU" sz="2500" dirty="0">
                <a:latin typeface="Times New Roman" panose="02020603050405020304" pitchFamily="18" charset="0"/>
                <a:cs typeface="Times New Roman" panose="02020603050405020304" pitchFamily="18" charset="0"/>
              </a:rPr>
              <a:t> </a:t>
            </a:r>
            <a:r>
              <a:rPr lang="en-AU" sz="2500" dirty="0" err="1">
                <a:latin typeface="Times New Roman" panose="02020603050405020304" pitchFamily="18" charset="0"/>
                <a:cs typeface="Times New Roman" panose="02020603050405020304" pitchFamily="18" charset="0"/>
              </a:rPr>
              <a:t>định</a:t>
            </a:r>
            <a:r>
              <a:rPr lang="en-AU" sz="2500" dirty="0">
                <a:latin typeface="Times New Roman" panose="02020603050405020304" pitchFamily="18" charset="0"/>
                <a:cs typeface="Times New Roman" panose="02020603050405020304" pitchFamily="18" charset="0"/>
              </a:rPr>
              <a:t> </a:t>
            </a:r>
            <a:r>
              <a:rPr lang="en-AU" sz="2500" dirty="0" err="1">
                <a:latin typeface="Times New Roman" panose="02020603050405020304" pitchFamily="18" charset="0"/>
                <a:cs typeface="Times New Roman" panose="02020603050405020304" pitchFamily="18" charset="0"/>
              </a:rPr>
              <a:t>về</a:t>
            </a:r>
            <a:r>
              <a:rPr lang="en-AU"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an toàn, vệ sinh thực phẩm, bảo đảm dinh dưỡng, sức khỏe cho học </a:t>
            </a:r>
            <a:r>
              <a:rPr lang="vi-VN" sz="2500" dirty="0" smtClean="0">
                <a:latin typeface="Times New Roman" panose="02020603050405020304" pitchFamily="18" charset="0"/>
                <a:cs typeface="Times New Roman" panose="02020603050405020304" pitchFamily="18" charset="0"/>
              </a:rPr>
              <a:t>sinh</a:t>
            </a:r>
            <a:endParaRPr lang="en-GB" sz="2500" dirty="0" smtClean="0">
              <a:latin typeface="Times New Roman" panose="02020603050405020304" pitchFamily="18" charset="0"/>
              <a:cs typeface="Times New Roman" panose="02020603050405020304" pitchFamily="18" charset="0"/>
            </a:endParaRPr>
          </a:p>
          <a:p>
            <a:pPr marL="0" indent="0" algn="just">
              <a:buNone/>
            </a:pPr>
            <a:r>
              <a:rPr lang="en-GB" sz="2500" dirty="0" smtClean="0">
                <a:latin typeface="Times New Roman" panose="02020603050405020304" pitchFamily="18" charset="0"/>
                <a:cs typeface="Times New Roman" panose="02020603050405020304" pitchFamily="18" charset="0"/>
              </a:rPr>
              <a:t>- </a:t>
            </a:r>
            <a:r>
              <a:rPr lang="vi-VN" sz="2500" dirty="0" smtClean="0">
                <a:latin typeface="Times New Roman" panose="02020603050405020304" pitchFamily="18" charset="0"/>
                <a:cs typeface="Times New Roman" panose="02020603050405020304" pitchFamily="18" charset="0"/>
              </a:rPr>
              <a:t>Tổ </a:t>
            </a:r>
            <a:r>
              <a:rPr lang="vi-VN" sz="2500" dirty="0">
                <a:latin typeface="Times New Roman" panose="02020603050405020304" pitchFamily="18" charset="0"/>
                <a:cs typeface="Times New Roman" panose="02020603050405020304" pitchFamily="18" charset="0"/>
              </a:rPr>
              <a:t>chức các hoạt động cho học sinh ngoài giờ học chính thức trong ngày</a:t>
            </a:r>
            <a:r>
              <a:rPr lang="vi-VN" sz="2500" b="1"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là hoạt động theo nhu cầu, sở thích của học sinh trong khoảng thời gian từ sau giờ học chính thức cho đến thời điểm được cha mẹ học sinh đón về nhà; căn cứ vào nhu cầu, sở thích của học sinh, có thể tổ chức các hoạt động dưới hình thức sinh hoạt câu lạc bộ hoặc sử dụng cơ sở vật chất của nhà trường (thư viện, sân chơi, bãi tập, nhà đa năng…) tạo điều kiện để học sinh vui chơi, giải trí; việc tổ chức hoạt động sau giờ học chính thức trong ngày dưới hình thức sinh hoạt câu lạc bộ cần được cấp có thẩm quyền phê duyệt và thực hiện theo </a:t>
            </a:r>
            <a:r>
              <a:rPr lang="en-GB" sz="2500" dirty="0" err="1">
                <a:latin typeface="Times New Roman" panose="02020603050405020304" pitchFamily="18" charset="0"/>
                <a:cs typeface="Times New Roman" panose="02020603050405020304" pitchFamily="18" charset="0"/>
              </a:rPr>
              <a:t>Nghị</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quyết</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số</a:t>
            </a:r>
            <a:r>
              <a:rPr lang="en-GB" sz="2500" dirty="0">
                <a:latin typeface="Times New Roman" panose="02020603050405020304" pitchFamily="18" charset="0"/>
                <a:cs typeface="Times New Roman" panose="02020603050405020304" pitchFamily="18" charset="0"/>
              </a:rPr>
              <a:t> 05/2022/NQ-HĐND </a:t>
            </a:r>
            <a:r>
              <a:rPr lang="en-GB" sz="2500" dirty="0" err="1">
                <a:latin typeface="Times New Roman" panose="02020603050405020304" pitchFamily="18" charset="0"/>
                <a:cs typeface="Times New Roman" panose="02020603050405020304" pitchFamily="18" charset="0"/>
              </a:rPr>
              <a:t>ngày</a:t>
            </a:r>
            <a:r>
              <a:rPr lang="en-GB" sz="2500" dirty="0">
                <a:latin typeface="Times New Roman" panose="02020603050405020304" pitchFamily="18" charset="0"/>
                <a:cs typeface="Times New Roman" panose="02020603050405020304" pitchFamily="18" charset="0"/>
              </a:rPr>
              <a:t> 03/6/2022 </a:t>
            </a:r>
            <a:r>
              <a:rPr lang="en-GB" sz="2500" dirty="0" err="1">
                <a:latin typeface="Times New Roman" panose="02020603050405020304" pitchFamily="18" charset="0"/>
                <a:cs typeface="Times New Roman" panose="02020603050405020304" pitchFamily="18" charset="0"/>
              </a:rPr>
              <a:t>của</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Hội</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đồng</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nhân</a:t>
            </a:r>
            <a:r>
              <a:rPr lang="en-GB" sz="2500" dirty="0">
                <a:latin typeface="Times New Roman" panose="02020603050405020304" pitchFamily="18" charset="0"/>
                <a:cs typeface="Times New Roman" panose="02020603050405020304" pitchFamily="18" charset="0"/>
              </a:rPr>
              <a:t> </a:t>
            </a:r>
            <a:r>
              <a:rPr lang="en-GB" sz="2500" dirty="0" err="1">
                <a:latin typeface="Times New Roman" panose="02020603050405020304" pitchFamily="18" charset="0"/>
                <a:cs typeface="Times New Roman" panose="02020603050405020304" pitchFamily="18" charset="0"/>
              </a:rPr>
              <a:t>dân</a:t>
            </a:r>
            <a:r>
              <a:rPr lang="en-GB" sz="2500" dirty="0">
                <a:latin typeface="Times New Roman" panose="02020603050405020304" pitchFamily="18" charset="0"/>
                <a:cs typeface="Times New Roman" panose="02020603050405020304" pitchFamily="18" charset="0"/>
              </a:rPr>
              <a:t> </a:t>
            </a:r>
            <a:r>
              <a:rPr lang="en-GB" sz="2500" dirty="0" err="1" smtClean="0">
                <a:latin typeface="Times New Roman" panose="02020603050405020304" pitchFamily="18" charset="0"/>
                <a:cs typeface="Times New Roman" panose="02020603050405020304" pitchFamily="18" charset="0"/>
              </a:rPr>
              <a:t>tỉnh</a:t>
            </a:r>
            <a:r>
              <a:rPr lang="en-GB" sz="2500" dirty="0" smtClean="0">
                <a:latin typeface="Times New Roman" panose="02020603050405020304" pitchFamily="18" charset="0"/>
                <a:cs typeface="Times New Roman" panose="02020603050405020304" pitchFamily="18" charset="0"/>
              </a:rPr>
              <a:t>.(Minh </a:t>
            </a:r>
            <a:r>
              <a:rPr lang="en-GB" sz="2500" dirty="0" err="1" smtClean="0">
                <a:latin typeface="Times New Roman" panose="02020603050405020304" pitchFamily="18" charset="0"/>
                <a:cs typeface="Times New Roman" panose="02020603050405020304" pitchFamily="18" charset="0"/>
              </a:rPr>
              <a:t>chứng</a:t>
            </a:r>
            <a:r>
              <a:rPr lang="en-GB" sz="2500" dirty="0" smtClean="0">
                <a:latin typeface="Times New Roman" panose="02020603050405020304" pitchFamily="18" charset="0"/>
                <a:cs typeface="Times New Roman" panose="02020603050405020304" pitchFamily="18" charset="0"/>
              </a:rPr>
              <a:t>)</a:t>
            </a:r>
            <a:endParaRPr lang="en-US" sz="2500" dirty="0">
              <a:latin typeface="Times New Roman" pitchFamily="18" charset="0"/>
              <a:cs typeface="Times New Roman"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15368893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146114" y="798013"/>
            <a:ext cx="11860212" cy="6376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just"/>
            <a:r>
              <a:rPr lang="vi-VN" sz="2500" i="1" dirty="0">
                <a:latin typeface="Times New Roman" panose="02020603050405020304" pitchFamily="18" charset="0"/>
                <a:cs typeface="Times New Roman" panose="02020603050405020304" pitchFamily="18" charset="0"/>
              </a:rPr>
              <a:t>*) Đối với lớp 5</a:t>
            </a:r>
            <a:endParaRPr lang="en-GB" sz="2500" dirty="0">
              <a:latin typeface="Times New Roman" panose="02020603050405020304" pitchFamily="18" charset="0"/>
              <a:cs typeface="Times New Roman" panose="02020603050405020304" pitchFamily="18" charset="0"/>
            </a:endParaRPr>
          </a:p>
          <a:p>
            <a:pPr algn="just"/>
            <a:r>
              <a:rPr lang="vi-VN" sz="2500" dirty="0">
                <a:latin typeface="Times New Roman" panose="02020603050405020304" pitchFamily="18" charset="0"/>
                <a:cs typeface="Times New Roman" panose="02020603050405020304" pitchFamily="18" charset="0"/>
              </a:rPr>
              <a:t>Trên cơ sở Chương trình giáo dục phổ thông 2006, các Phòng GDĐT giao quyền chủ động cho các cơ sở giáo dục tiểu học xây dựng và thực hiện kế hoạch giáo dục đối với lớp 5 theo định hướng phát triển phẩm chất, năng lực học sinh để đáp ứng yêu cầu đổi mới chương trình giáo dục phổ </a:t>
            </a:r>
            <a:r>
              <a:rPr lang="vi-VN" sz="2500" dirty="0" smtClean="0">
                <a:latin typeface="Times New Roman" panose="02020603050405020304" pitchFamily="18" charset="0"/>
                <a:cs typeface="Times New Roman" panose="02020603050405020304" pitchFamily="18" charset="0"/>
              </a:rPr>
              <a:t>thông</a:t>
            </a:r>
            <a:r>
              <a:rPr lang="en-GB" sz="2500" dirty="0" smtClean="0">
                <a:latin typeface="Times New Roman" panose="02020603050405020304" pitchFamily="18" charset="0"/>
                <a:cs typeface="Times New Roman" panose="02020603050405020304" pitchFamily="18" charset="0"/>
              </a:rPr>
              <a:t>.</a:t>
            </a:r>
          </a:p>
          <a:p>
            <a:pPr algn="just"/>
            <a:r>
              <a:rPr lang="nb-NO" sz="2500" dirty="0">
                <a:latin typeface="Times New Roman" panose="02020603050405020304" pitchFamily="18" charset="0"/>
                <a:cs typeface="Times New Roman" panose="02020603050405020304" pitchFamily="18" charset="0"/>
              </a:rPr>
              <a:t>Thực hiện điều chỉnh nội dung dạy học một cách hợp lí nhằm đáp ứng yêu cầu, mục tiêu giáo dục tiểu học, phù hợp với đối tượng học </a:t>
            </a:r>
            <a:r>
              <a:rPr lang="nb-NO" sz="2500" dirty="0" smtClean="0">
                <a:latin typeface="Times New Roman" panose="02020603050405020304" pitchFamily="18" charset="0"/>
                <a:cs typeface="Times New Roman" panose="02020603050405020304" pitchFamily="18" charset="0"/>
              </a:rPr>
              <a:t>sinh, </a:t>
            </a:r>
            <a:r>
              <a:rPr lang="nb-NO" sz="2500" dirty="0">
                <a:latin typeface="Times New Roman" panose="02020603050405020304" pitchFamily="18" charset="0"/>
                <a:cs typeface="Times New Roman" panose="02020603050405020304" pitchFamily="18" charset="0"/>
              </a:rPr>
              <a:t>đồng thời </a:t>
            </a:r>
            <a:r>
              <a:rPr lang="nb-NO" sz="2500" dirty="0" smtClean="0">
                <a:latin typeface="Times New Roman" panose="02020603050405020304" pitchFamily="18" charset="0"/>
                <a:cs typeface="Times New Roman" panose="02020603050405020304" pitchFamily="18" charset="0"/>
              </a:rPr>
              <a:t>thực </a:t>
            </a:r>
            <a:r>
              <a:rPr lang="nb-NO" sz="2500" dirty="0">
                <a:latin typeface="Times New Roman" panose="02020603050405020304" pitchFamily="18" charset="0"/>
                <a:cs typeface="Times New Roman" panose="02020603050405020304" pitchFamily="18" charset="0"/>
              </a:rPr>
              <a:t>hiện đổi </a:t>
            </a:r>
            <a:r>
              <a:rPr lang="nb-NO" sz="2500" dirty="0" smtClean="0">
                <a:latin typeface="Times New Roman" panose="02020603050405020304" pitchFamily="18" charset="0"/>
                <a:cs typeface="Times New Roman" panose="02020603050405020304" pitchFamily="18" charset="0"/>
              </a:rPr>
              <a:t>mới </a:t>
            </a:r>
            <a:r>
              <a:rPr lang="nb-NO" sz="2500" dirty="0">
                <a:latin typeface="Times New Roman" panose="02020603050405020304" pitchFamily="18" charset="0"/>
                <a:cs typeface="Times New Roman" panose="02020603050405020304" pitchFamily="18" charset="0"/>
              </a:rPr>
              <a:t>phương pháp dạy học theo hướng phát triển phẩm chất, năng lực của học sinh trên nguyên tắc: bảo đảm yêu cầu chuẩn kiến thức, kĩ năng và phù hợp điều kiện thực tế; rà soát, tinh giản những nội dung chồng chéo, trùng lặp giữa các môn học, giữa các khối lớp trong cấp học và các nội dung chưa thực sự cấp thiết đối với học sinh tiểu học</a:t>
            </a:r>
            <a:r>
              <a:rPr lang="nb-NO" sz="2500" dirty="0" smtClean="0">
                <a:latin typeface="Times New Roman" panose="02020603050405020304" pitchFamily="18" charset="0"/>
                <a:cs typeface="Times New Roman" panose="02020603050405020304" pitchFamily="18" charset="0"/>
              </a:rPr>
              <a:t>;</a:t>
            </a:r>
          </a:p>
          <a:p>
            <a:pPr algn="just"/>
            <a:r>
              <a:rPr lang="en-GB" sz="2500" dirty="0" smtClean="0">
                <a:latin typeface="Times New Roman" panose="02020603050405020304" pitchFamily="18" charset="0"/>
                <a:cs typeface="Times New Roman" panose="02020603050405020304" pitchFamily="18" charset="0"/>
              </a:rPr>
              <a:t> </a:t>
            </a:r>
            <a:r>
              <a:rPr lang="en-GB" sz="2500" dirty="0" err="1" smtClean="0">
                <a:latin typeface="Times New Roman" panose="02020603050405020304" pitchFamily="18" charset="0"/>
                <a:cs typeface="Times New Roman" panose="02020603050405020304" pitchFamily="18" charset="0"/>
              </a:rPr>
              <a:t>Thực</a:t>
            </a:r>
            <a:r>
              <a:rPr lang="en-GB" sz="2500" dirty="0" smtClean="0">
                <a:latin typeface="Times New Roman" panose="02020603050405020304" pitchFamily="18" charset="0"/>
                <a:cs typeface="Times New Roman" panose="02020603050405020304" pitchFamily="18" charset="0"/>
              </a:rPr>
              <a:t> </a:t>
            </a:r>
            <a:r>
              <a:rPr lang="en-GB" sz="2500" dirty="0" err="1" smtClean="0">
                <a:latin typeface="Times New Roman" panose="02020603050405020304" pitchFamily="18" charset="0"/>
                <a:cs typeface="Times New Roman" panose="02020603050405020304" pitchFamily="18" charset="0"/>
              </a:rPr>
              <a:t>hiện</a:t>
            </a:r>
            <a:r>
              <a:rPr lang="en-GB" sz="2500" dirty="0" smtClean="0">
                <a:latin typeface="Times New Roman" panose="02020603050405020304" pitchFamily="18" charset="0"/>
                <a:cs typeface="Times New Roman" panose="02020603050405020304" pitchFamily="18" charset="0"/>
              </a:rPr>
              <a:t> </a:t>
            </a:r>
            <a:r>
              <a:rPr lang="en-GB" sz="2500" dirty="0" err="1" smtClean="0">
                <a:latin typeface="Times New Roman" panose="02020603050405020304" pitchFamily="18" charset="0"/>
                <a:cs typeface="Times New Roman" panose="02020603050405020304" pitchFamily="18" charset="0"/>
              </a:rPr>
              <a:t>các</a:t>
            </a:r>
            <a:r>
              <a:rPr lang="en-GB" sz="2500" dirty="0" smtClean="0">
                <a:latin typeface="Times New Roman" panose="02020603050405020304" pitchFamily="18" charset="0"/>
                <a:cs typeface="Times New Roman" panose="02020603050405020304" pitchFamily="18" charset="0"/>
              </a:rPr>
              <a:t> </a:t>
            </a:r>
            <a:r>
              <a:rPr lang="en-GB" sz="2500" dirty="0" err="1" smtClean="0">
                <a:latin typeface="Times New Roman" panose="02020603050405020304" pitchFamily="18" charset="0"/>
                <a:cs typeface="Times New Roman" panose="02020603050405020304" pitchFamily="18" charset="0"/>
              </a:rPr>
              <a:t>nội</a:t>
            </a:r>
            <a:r>
              <a:rPr lang="en-GB" sz="2500" dirty="0" smtClean="0">
                <a:latin typeface="Times New Roman" panose="02020603050405020304" pitchFamily="18" charset="0"/>
                <a:cs typeface="Times New Roman" panose="02020603050405020304" pitchFamily="18" charset="0"/>
              </a:rPr>
              <a:t> dung </a:t>
            </a:r>
            <a:r>
              <a:rPr lang="en-GB" sz="2500" dirty="0" err="1" smtClean="0">
                <a:latin typeface="Times New Roman" panose="02020603050405020304" pitchFamily="18" charset="0"/>
                <a:cs typeface="Times New Roman" panose="02020603050405020304" pitchFamily="18" charset="0"/>
              </a:rPr>
              <a:t>theo</a:t>
            </a:r>
            <a:r>
              <a:rPr lang="en-GB" sz="2500" dirty="0" smtClean="0">
                <a:latin typeface="Times New Roman" panose="02020603050405020304" pitchFamily="18" charset="0"/>
                <a:cs typeface="Times New Roman" panose="02020603050405020304" pitchFamily="18" charset="0"/>
              </a:rPr>
              <a:t> </a:t>
            </a:r>
            <a:r>
              <a:rPr lang="vi-VN" sz="2500" dirty="0" smtClean="0">
                <a:latin typeface="Times New Roman" panose="02020603050405020304" pitchFamily="18" charset="0"/>
                <a:cs typeface="Times New Roman" panose="02020603050405020304" pitchFamily="18" charset="0"/>
              </a:rPr>
              <a:t>Công </a:t>
            </a:r>
            <a:r>
              <a:rPr lang="vi-VN" sz="2500" dirty="0">
                <a:latin typeface="Times New Roman" panose="02020603050405020304" pitchFamily="18" charset="0"/>
                <a:cs typeface="Times New Roman" panose="02020603050405020304" pitchFamily="18" charset="0"/>
              </a:rPr>
              <a:t>văn số 3799/BGDĐT-GDTH ngày 01/9/2021 của Bộ GDĐT về việc thực hiện kế hoạch giáo dục đối với lớp 5 đáp ứng yêu cầu Chương trình giáo dục phổ thông 2018</a:t>
            </a:r>
            <a:endParaRPr lang="en-GB" sz="2500" dirty="0">
              <a:latin typeface="Times New Roman" panose="02020603050405020304" pitchFamily="18" charset="0"/>
              <a:cs typeface="Times New Roman" panose="02020603050405020304" pitchFamily="18" charset="0"/>
            </a:endParaRPr>
          </a:p>
          <a:p>
            <a:pPr marL="0" indent="0" algn="just">
              <a:buNone/>
            </a:pPr>
            <a:endParaRPr lang="en-US" sz="2500" dirty="0">
              <a:latin typeface="Times New Roman" pitchFamily="18" charset="0"/>
              <a:cs typeface="Times New Roman" pitchFamily="18" charset="0"/>
            </a:endParaRPr>
          </a:p>
        </p:txBody>
      </p:sp>
      <p:sp>
        <p:nvSpPr>
          <p:cNvPr id="22531" name="Text Box 3"/>
          <p:cNvSpPr txBox="1">
            <a:spLocks noChangeArrowheads="1"/>
          </p:cNvSpPr>
          <p:nvPr/>
        </p:nvSpPr>
        <p:spPr bwMode="auto">
          <a:xfrm>
            <a:off x="1177925" y="357188"/>
            <a:ext cx="851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buNone/>
            </a:pPr>
            <a:r>
              <a:rPr lang="en-GB" sz="2800" b="1" dirty="0">
                <a:latin typeface="Times New Roman" panose="02020603050405020304" pitchFamily="18" charset="0"/>
                <a:cs typeface="Times New Roman" panose="02020603050405020304" pitchFamily="18" charset="0"/>
              </a:rPr>
              <a:t>B. </a:t>
            </a:r>
            <a:r>
              <a:rPr lang="en-GB" sz="2800" b="1" dirty="0" err="1">
                <a:latin typeface="Times New Roman" panose="02020603050405020304" pitchFamily="18" charset="0"/>
                <a:cs typeface="Times New Roman" panose="02020603050405020304" pitchFamily="18" charset="0"/>
              </a:rPr>
              <a:t>Nhiệm</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vụ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cụ</a:t>
            </a:r>
            <a:r>
              <a:rPr lang="en-GB" sz="2800" b="1" dirty="0">
                <a:latin typeface="Times New Roman" panose="02020603050405020304" pitchFamily="18" charset="0"/>
                <a:cs typeface="Times New Roman" panose="02020603050405020304" pitchFamily="18" charset="0"/>
              </a:rPr>
              <a:t> </a:t>
            </a:r>
            <a:r>
              <a:rPr lang="en-GB" sz="2800" b="1" dirty="0" err="1">
                <a:latin typeface="Times New Roman" panose="02020603050405020304" pitchFamily="18" charset="0"/>
                <a:cs typeface="Times New Roman" panose="02020603050405020304" pitchFamily="18" charset="0"/>
              </a:rPr>
              <a:t>thể</a:t>
            </a:r>
            <a:r>
              <a:rPr lang="en-GB" sz="2800" b="1" dirty="0">
                <a:latin typeface="Times New Roman" panose="02020603050405020304" pitchFamily="18" charset="0"/>
                <a:cs typeface="Times New Roman" panose="02020603050405020304"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73320568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1077</TotalTime>
  <Words>6400</Words>
  <Application>Microsoft Office PowerPoint</Application>
  <PresentationFormat>Widescreen</PresentationFormat>
  <Paragraphs>204</Paragraphs>
  <Slides>34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Calibri</vt:lpstr>
      <vt:lpstr>Times New Roman</vt:lpstr>
      <vt:lpstr>Trebuchet MS</vt:lpstr>
      <vt:lpstr>VNI-Fato</vt:lpstr>
      <vt:lpstr>VNI-Helve</vt:lpstr>
      <vt:lpstr>VNI-Times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admin</cp:lastModifiedBy>
  <cp:revision>135</cp:revision>
  <dcterms:created xsi:type="dcterms:W3CDTF">2020-07-16T08:52:44Z</dcterms:created>
  <dcterms:modified xsi:type="dcterms:W3CDTF">2024-01-26T09:01:32Z</dcterms:modified>
</cp:coreProperties>
</file>